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317" r:id="rId7"/>
    <p:sldId id="260" r:id="rId8"/>
    <p:sldId id="318" r:id="rId9"/>
    <p:sldId id="319" r:id="rId10"/>
    <p:sldId id="320" r:id="rId11"/>
    <p:sldId id="321" r:id="rId12"/>
    <p:sldId id="322" r:id="rId13"/>
    <p:sldId id="323" r:id="rId14"/>
    <p:sldId id="339" r:id="rId15"/>
    <p:sldId id="340" r:id="rId16"/>
    <p:sldId id="265" r:id="rId17"/>
    <p:sldId id="266" r:id="rId18"/>
    <p:sldId id="327" r:id="rId19"/>
    <p:sldId id="329" r:id="rId20"/>
    <p:sldId id="397" r:id="rId21"/>
    <p:sldId id="328" r:id="rId22"/>
    <p:sldId id="326" r:id="rId23"/>
    <p:sldId id="330" r:id="rId24"/>
    <p:sldId id="267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5" r:id="rId35"/>
    <p:sldId id="396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6" r:id="rId46"/>
    <p:sldId id="367" r:id="rId47"/>
    <p:sldId id="368" r:id="rId48"/>
    <p:sldId id="383" r:id="rId49"/>
    <p:sldId id="269" r:id="rId50"/>
    <p:sldId id="307" r:id="rId51"/>
    <p:sldId id="270" r:id="rId52"/>
    <p:sldId id="364" r:id="rId53"/>
    <p:sldId id="373" r:id="rId54"/>
    <p:sldId id="369" r:id="rId55"/>
    <p:sldId id="370" r:id="rId56"/>
    <p:sldId id="371" r:id="rId57"/>
    <p:sldId id="372" r:id="rId58"/>
    <p:sldId id="384" r:id="rId59"/>
    <p:sldId id="271" r:id="rId60"/>
    <p:sldId id="272" r:id="rId61"/>
    <p:sldId id="273" r:id="rId62"/>
    <p:sldId id="338" r:id="rId63"/>
    <p:sldId id="275" r:id="rId64"/>
    <p:sldId id="308" r:id="rId65"/>
    <p:sldId id="426" r:id="rId66"/>
    <p:sldId id="375" r:id="rId67"/>
    <p:sldId id="400" r:id="rId68"/>
    <p:sldId id="401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74" r:id="rId77"/>
    <p:sldId id="414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27" r:id="rId90"/>
    <p:sldId id="428" r:id="rId91"/>
    <p:sldId id="429" r:id="rId92"/>
    <p:sldId id="430" r:id="rId93"/>
    <p:sldId id="431" r:id="rId94"/>
    <p:sldId id="413" r:id="rId95"/>
    <p:sldId id="333" r:id="rId96"/>
    <p:sldId id="432" r:id="rId97"/>
    <p:sldId id="300" r:id="rId98"/>
    <p:sldId id="301" r:id="rId99"/>
    <p:sldId id="415" r:id="rId100"/>
    <p:sldId id="416" r:id="rId101"/>
    <p:sldId id="422" r:id="rId102"/>
    <p:sldId id="423" r:id="rId103"/>
    <p:sldId id="424" r:id="rId104"/>
    <p:sldId id="425" r:id="rId105"/>
    <p:sldId id="332" r:id="rId106"/>
    <p:sldId id="303" r:id="rId107"/>
    <p:sldId id="433" r:id="rId108"/>
  </p:sldIdLst>
  <p:sldSz cx="10693400" cy="7562850"/>
  <p:notesSz cx="10693400" cy="756285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2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278" y="60"/>
      </p:cViewPr>
      <p:guideLst>
        <p:guide orient="horz" pos="286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111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09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4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620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826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32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2379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436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641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847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0532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72590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7457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76628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7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78686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80743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82800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84858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8683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8889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9095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9301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95069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9705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99107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01165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0322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05279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07337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0931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11375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EF1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13433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DF1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549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DF0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17548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CF0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1952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CE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12158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BEF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12364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BEF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125701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127758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129816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9E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13179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9ED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133854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13591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13796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7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140027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7E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14200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6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14406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5E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14612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5E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14818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4E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15023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4E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152295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3E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154276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3E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156333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2E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15839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2E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160448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1E7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162506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1E6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16448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0E6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16654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0E5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16860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FE5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17065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FE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17271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EE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174774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EE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17675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DE3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17881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C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18087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CE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182927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BE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184985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BE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186966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AE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189023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AE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191081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9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19313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9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195195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8D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197253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8D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19923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7D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20129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7D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20334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6D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20540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6D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207464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5D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20944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4DC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211502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4DC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213560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3DB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21561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3DB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217674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2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219732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2D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221713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1D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223770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1D9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22582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0D9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22788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0D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229943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FD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23192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FD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23398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ED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23603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ED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238096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DD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240153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DD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242211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CD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24419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BD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246249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B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24830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A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25036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A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252422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9D3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254403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9D3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25646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8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25851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8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26057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7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26263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7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2646902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6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266671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6D0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268728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5D0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270786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5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272843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4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274901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3CE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27688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3CE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27893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2CE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28099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2C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28305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1C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285111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1C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28709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0C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28915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C0CB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29120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FCB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29326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FCB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295322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EC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297380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EC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k object 138"/>
          <p:cNvSpPr/>
          <p:nvPr/>
        </p:nvSpPr>
        <p:spPr>
          <a:xfrm>
            <a:off x="29936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DC9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k object 139"/>
          <p:cNvSpPr/>
          <p:nvPr/>
        </p:nvSpPr>
        <p:spPr>
          <a:xfrm>
            <a:off x="301418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DC9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k object 140"/>
          <p:cNvSpPr/>
          <p:nvPr/>
        </p:nvSpPr>
        <p:spPr>
          <a:xfrm>
            <a:off x="303476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CC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k object 141"/>
          <p:cNvSpPr/>
          <p:nvPr/>
        </p:nvSpPr>
        <p:spPr>
          <a:xfrm>
            <a:off x="305533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C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k object 142"/>
          <p:cNvSpPr/>
          <p:nvPr/>
        </p:nvSpPr>
        <p:spPr>
          <a:xfrm>
            <a:off x="307590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B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k object 143"/>
          <p:cNvSpPr/>
          <p:nvPr/>
        </p:nvSpPr>
        <p:spPr>
          <a:xfrm>
            <a:off x="30957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AC7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k object 144"/>
          <p:cNvSpPr/>
          <p:nvPr/>
        </p:nvSpPr>
        <p:spPr>
          <a:xfrm>
            <a:off x="31162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AC7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k object 145"/>
          <p:cNvSpPr/>
          <p:nvPr/>
        </p:nvSpPr>
        <p:spPr>
          <a:xfrm>
            <a:off x="31368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9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k object 146"/>
          <p:cNvSpPr/>
          <p:nvPr/>
        </p:nvSpPr>
        <p:spPr>
          <a:xfrm>
            <a:off x="31574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9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k object 147"/>
          <p:cNvSpPr/>
          <p:nvPr/>
        </p:nvSpPr>
        <p:spPr>
          <a:xfrm>
            <a:off x="31780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8C5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k object 148"/>
          <p:cNvSpPr/>
          <p:nvPr/>
        </p:nvSpPr>
        <p:spPr>
          <a:xfrm>
            <a:off x="319859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8C5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k object 149"/>
          <p:cNvSpPr/>
          <p:nvPr/>
        </p:nvSpPr>
        <p:spPr>
          <a:xfrm>
            <a:off x="32184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7C4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k object 150"/>
          <p:cNvSpPr/>
          <p:nvPr/>
        </p:nvSpPr>
        <p:spPr>
          <a:xfrm>
            <a:off x="323897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7C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k object 151"/>
          <p:cNvSpPr/>
          <p:nvPr/>
        </p:nvSpPr>
        <p:spPr>
          <a:xfrm>
            <a:off x="325955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6C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k object 152"/>
          <p:cNvSpPr/>
          <p:nvPr/>
        </p:nvSpPr>
        <p:spPr>
          <a:xfrm>
            <a:off x="32801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6C3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k object 153"/>
          <p:cNvSpPr/>
          <p:nvPr/>
        </p:nvSpPr>
        <p:spPr>
          <a:xfrm>
            <a:off x="330069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5C3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k object 154"/>
          <p:cNvSpPr/>
          <p:nvPr/>
        </p:nvSpPr>
        <p:spPr>
          <a:xfrm>
            <a:off x="332051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5C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k object 155"/>
          <p:cNvSpPr/>
          <p:nvPr/>
        </p:nvSpPr>
        <p:spPr>
          <a:xfrm>
            <a:off x="33410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4C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k object 156"/>
          <p:cNvSpPr/>
          <p:nvPr/>
        </p:nvSpPr>
        <p:spPr>
          <a:xfrm>
            <a:off x="336165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4C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k object 157"/>
          <p:cNvSpPr/>
          <p:nvPr/>
        </p:nvSpPr>
        <p:spPr>
          <a:xfrm>
            <a:off x="338223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3C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k object 158"/>
          <p:cNvSpPr/>
          <p:nvPr/>
        </p:nvSpPr>
        <p:spPr>
          <a:xfrm>
            <a:off x="34028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2C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k object 159"/>
          <p:cNvSpPr/>
          <p:nvPr/>
        </p:nvSpPr>
        <p:spPr>
          <a:xfrm>
            <a:off x="342338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2C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k object 160"/>
          <p:cNvSpPr/>
          <p:nvPr/>
        </p:nvSpPr>
        <p:spPr>
          <a:xfrm>
            <a:off x="34431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1C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k object 161"/>
          <p:cNvSpPr/>
          <p:nvPr/>
        </p:nvSpPr>
        <p:spPr>
          <a:xfrm>
            <a:off x="34637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1B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k object 162"/>
          <p:cNvSpPr/>
          <p:nvPr/>
        </p:nvSpPr>
        <p:spPr>
          <a:xfrm>
            <a:off x="34843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0B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k object 163"/>
          <p:cNvSpPr/>
          <p:nvPr/>
        </p:nvSpPr>
        <p:spPr>
          <a:xfrm>
            <a:off x="350491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B0B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k object 164"/>
          <p:cNvSpPr/>
          <p:nvPr/>
        </p:nvSpPr>
        <p:spPr>
          <a:xfrm>
            <a:off x="352548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F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k object 165"/>
          <p:cNvSpPr/>
          <p:nvPr/>
        </p:nvSpPr>
        <p:spPr>
          <a:xfrm>
            <a:off x="354530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F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k object 166"/>
          <p:cNvSpPr/>
          <p:nvPr/>
        </p:nvSpPr>
        <p:spPr>
          <a:xfrm>
            <a:off x="35658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EB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k object 167"/>
          <p:cNvSpPr/>
          <p:nvPr/>
        </p:nvSpPr>
        <p:spPr>
          <a:xfrm>
            <a:off x="358644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EB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k object 168"/>
          <p:cNvSpPr/>
          <p:nvPr/>
        </p:nvSpPr>
        <p:spPr>
          <a:xfrm>
            <a:off x="36070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DB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k object 169"/>
          <p:cNvSpPr/>
          <p:nvPr/>
        </p:nvSpPr>
        <p:spPr>
          <a:xfrm>
            <a:off x="36275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DBC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k object 170"/>
          <p:cNvSpPr/>
          <p:nvPr/>
        </p:nvSpPr>
        <p:spPr>
          <a:xfrm>
            <a:off x="364817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C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k object 171"/>
          <p:cNvSpPr/>
          <p:nvPr/>
        </p:nvSpPr>
        <p:spPr>
          <a:xfrm>
            <a:off x="36679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C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k object 172"/>
          <p:cNvSpPr/>
          <p:nvPr/>
        </p:nvSpPr>
        <p:spPr>
          <a:xfrm>
            <a:off x="36885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B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k object 173"/>
          <p:cNvSpPr/>
          <p:nvPr/>
        </p:nvSpPr>
        <p:spPr>
          <a:xfrm>
            <a:off x="37091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BB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k object 174"/>
          <p:cNvSpPr/>
          <p:nvPr/>
        </p:nvSpPr>
        <p:spPr>
          <a:xfrm>
            <a:off x="37297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AB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k object 175"/>
          <p:cNvSpPr/>
          <p:nvPr/>
        </p:nvSpPr>
        <p:spPr>
          <a:xfrm>
            <a:off x="375027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9B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k object 176"/>
          <p:cNvSpPr/>
          <p:nvPr/>
        </p:nvSpPr>
        <p:spPr>
          <a:xfrm>
            <a:off x="37700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9B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k object 177"/>
          <p:cNvSpPr/>
          <p:nvPr/>
        </p:nvSpPr>
        <p:spPr>
          <a:xfrm>
            <a:off x="379066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8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k object 178"/>
          <p:cNvSpPr/>
          <p:nvPr/>
        </p:nvSpPr>
        <p:spPr>
          <a:xfrm>
            <a:off x="381123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8B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k object 179"/>
          <p:cNvSpPr/>
          <p:nvPr/>
        </p:nvSpPr>
        <p:spPr>
          <a:xfrm>
            <a:off x="38318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7B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k object 180"/>
          <p:cNvSpPr/>
          <p:nvPr/>
        </p:nvSpPr>
        <p:spPr>
          <a:xfrm>
            <a:off x="385238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7B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k object 181"/>
          <p:cNvSpPr/>
          <p:nvPr/>
        </p:nvSpPr>
        <p:spPr>
          <a:xfrm>
            <a:off x="387296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6B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k object 182"/>
          <p:cNvSpPr/>
          <p:nvPr/>
        </p:nvSpPr>
        <p:spPr>
          <a:xfrm>
            <a:off x="38927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6B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k object 183"/>
          <p:cNvSpPr/>
          <p:nvPr/>
        </p:nvSpPr>
        <p:spPr>
          <a:xfrm>
            <a:off x="39133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5B6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k object 184"/>
          <p:cNvSpPr/>
          <p:nvPr/>
        </p:nvSpPr>
        <p:spPr>
          <a:xfrm>
            <a:off x="39339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5B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k object 185"/>
          <p:cNvSpPr/>
          <p:nvPr/>
        </p:nvSpPr>
        <p:spPr>
          <a:xfrm>
            <a:off x="39544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4B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k object 186"/>
          <p:cNvSpPr/>
          <p:nvPr/>
        </p:nvSpPr>
        <p:spPr>
          <a:xfrm>
            <a:off x="397506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4B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k object 187"/>
          <p:cNvSpPr/>
          <p:nvPr/>
        </p:nvSpPr>
        <p:spPr>
          <a:xfrm>
            <a:off x="39948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3B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k object 188"/>
          <p:cNvSpPr/>
          <p:nvPr/>
        </p:nvSpPr>
        <p:spPr>
          <a:xfrm>
            <a:off x="40154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3B4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k object 189"/>
          <p:cNvSpPr/>
          <p:nvPr/>
        </p:nvSpPr>
        <p:spPr>
          <a:xfrm>
            <a:off x="40360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2B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k object 190"/>
          <p:cNvSpPr/>
          <p:nvPr/>
        </p:nvSpPr>
        <p:spPr>
          <a:xfrm>
            <a:off x="40566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1B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k object 191"/>
          <p:cNvSpPr/>
          <p:nvPr/>
        </p:nvSpPr>
        <p:spPr>
          <a:xfrm>
            <a:off x="407717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1B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k object 192"/>
          <p:cNvSpPr/>
          <p:nvPr/>
        </p:nvSpPr>
        <p:spPr>
          <a:xfrm>
            <a:off x="409775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0B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k object 193"/>
          <p:cNvSpPr/>
          <p:nvPr/>
        </p:nvSpPr>
        <p:spPr>
          <a:xfrm>
            <a:off x="411756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A0B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k object 194"/>
          <p:cNvSpPr/>
          <p:nvPr/>
        </p:nvSpPr>
        <p:spPr>
          <a:xfrm>
            <a:off x="413813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FB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k object 195"/>
          <p:cNvSpPr/>
          <p:nvPr/>
        </p:nvSpPr>
        <p:spPr>
          <a:xfrm>
            <a:off x="415871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FB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k object 196"/>
          <p:cNvSpPr/>
          <p:nvPr/>
        </p:nvSpPr>
        <p:spPr>
          <a:xfrm>
            <a:off x="41792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E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k object 197"/>
          <p:cNvSpPr/>
          <p:nvPr/>
        </p:nvSpPr>
        <p:spPr>
          <a:xfrm>
            <a:off x="419985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EB0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k object 198"/>
          <p:cNvSpPr/>
          <p:nvPr/>
        </p:nvSpPr>
        <p:spPr>
          <a:xfrm>
            <a:off x="42196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DA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k object 199"/>
          <p:cNvSpPr/>
          <p:nvPr/>
        </p:nvSpPr>
        <p:spPr>
          <a:xfrm>
            <a:off x="42402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DA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k object 200"/>
          <p:cNvSpPr/>
          <p:nvPr/>
        </p:nvSpPr>
        <p:spPr>
          <a:xfrm>
            <a:off x="42608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CAE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k object 201"/>
          <p:cNvSpPr/>
          <p:nvPr/>
        </p:nvSpPr>
        <p:spPr>
          <a:xfrm>
            <a:off x="42813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CAE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k object 202"/>
          <p:cNvSpPr/>
          <p:nvPr/>
        </p:nvSpPr>
        <p:spPr>
          <a:xfrm>
            <a:off x="43019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BAD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k object 203"/>
          <p:cNvSpPr/>
          <p:nvPr/>
        </p:nvSpPr>
        <p:spPr>
          <a:xfrm>
            <a:off x="432254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BAD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k object 204"/>
          <p:cNvSpPr/>
          <p:nvPr/>
        </p:nvSpPr>
        <p:spPr>
          <a:xfrm>
            <a:off x="43423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AAD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k object 205"/>
          <p:cNvSpPr/>
          <p:nvPr/>
        </p:nvSpPr>
        <p:spPr>
          <a:xfrm>
            <a:off x="436292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AAC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k object 206"/>
          <p:cNvSpPr/>
          <p:nvPr/>
        </p:nvSpPr>
        <p:spPr>
          <a:xfrm>
            <a:off x="438350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9AC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k object 207"/>
          <p:cNvSpPr/>
          <p:nvPr/>
        </p:nvSpPr>
        <p:spPr>
          <a:xfrm>
            <a:off x="44040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98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k object 208"/>
          <p:cNvSpPr/>
          <p:nvPr/>
        </p:nvSpPr>
        <p:spPr>
          <a:xfrm>
            <a:off x="442464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8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k object 209"/>
          <p:cNvSpPr/>
          <p:nvPr/>
        </p:nvSpPr>
        <p:spPr>
          <a:xfrm>
            <a:off x="444446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7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k object 210"/>
          <p:cNvSpPr/>
          <p:nvPr/>
        </p:nvSpPr>
        <p:spPr>
          <a:xfrm>
            <a:off x="446503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7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k object 211"/>
          <p:cNvSpPr/>
          <p:nvPr/>
        </p:nvSpPr>
        <p:spPr>
          <a:xfrm>
            <a:off x="448560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6A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k object 212"/>
          <p:cNvSpPr/>
          <p:nvPr/>
        </p:nvSpPr>
        <p:spPr>
          <a:xfrm>
            <a:off x="45061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6A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k object 213"/>
          <p:cNvSpPr/>
          <p:nvPr/>
        </p:nvSpPr>
        <p:spPr>
          <a:xfrm>
            <a:off x="45267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5A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k object 214"/>
          <p:cNvSpPr/>
          <p:nvPr/>
        </p:nvSpPr>
        <p:spPr>
          <a:xfrm>
            <a:off x="454733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5A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k object 215"/>
          <p:cNvSpPr/>
          <p:nvPr/>
        </p:nvSpPr>
        <p:spPr>
          <a:xfrm>
            <a:off x="45671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4A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k object 216"/>
          <p:cNvSpPr/>
          <p:nvPr/>
        </p:nvSpPr>
        <p:spPr>
          <a:xfrm>
            <a:off x="45877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4A7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k object 217"/>
          <p:cNvSpPr/>
          <p:nvPr/>
        </p:nvSpPr>
        <p:spPr>
          <a:xfrm>
            <a:off x="46082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3A7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k object 218"/>
          <p:cNvSpPr/>
          <p:nvPr/>
        </p:nvSpPr>
        <p:spPr>
          <a:xfrm>
            <a:off x="462886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3A7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k object 219"/>
          <p:cNvSpPr/>
          <p:nvPr/>
        </p:nvSpPr>
        <p:spPr>
          <a:xfrm>
            <a:off x="464943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2A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k object 220"/>
          <p:cNvSpPr/>
          <p:nvPr/>
        </p:nvSpPr>
        <p:spPr>
          <a:xfrm>
            <a:off x="466925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2A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k object 221"/>
          <p:cNvSpPr/>
          <p:nvPr/>
        </p:nvSpPr>
        <p:spPr>
          <a:xfrm>
            <a:off x="46898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1A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k object 222"/>
          <p:cNvSpPr/>
          <p:nvPr/>
        </p:nvSpPr>
        <p:spPr>
          <a:xfrm>
            <a:off x="471039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0A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k object 223"/>
          <p:cNvSpPr/>
          <p:nvPr/>
        </p:nvSpPr>
        <p:spPr>
          <a:xfrm>
            <a:off x="47309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90A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k object 224"/>
          <p:cNvSpPr/>
          <p:nvPr/>
        </p:nvSpPr>
        <p:spPr>
          <a:xfrm>
            <a:off x="47515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FA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k object 225"/>
          <p:cNvSpPr/>
          <p:nvPr/>
        </p:nvSpPr>
        <p:spPr>
          <a:xfrm>
            <a:off x="477212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FA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k object 226"/>
          <p:cNvSpPr/>
          <p:nvPr/>
        </p:nvSpPr>
        <p:spPr>
          <a:xfrm>
            <a:off x="479193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EA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k object 227"/>
          <p:cNvSpPr/>
          <p:nvPr/>
        </p:nvSpPr>
        <p:spPr>
          <a:xfrm>
            <a:off x="48125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EA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k object 228"/>
          <p:cNvSpPr/>
          <p:nvPr/>
        </p:nvSpPr>
        <p:spPr>
          <a:xfrm>
            <a:off x="48330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DA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k object 229"/>
          <p:cNvSpPr/>
          <p:nvPr/>
        </p:nvSpPr>
        <p:spPr>
          <a:xfrm>
            <a:off x="48536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DA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k object 230"/>
          <p:cNvSpPr/>
          <p:nvPr/>
        </p:nvSpPr>
        <p:spPr>
          <a:xfrm>
            <a:off x="487422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CA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k object 231"/>
          <p:cNvSpPr/>
          <p:nvPr/>
        </p:nvSpPr>
        <p:spPr>
          <a:xfrm>
            <a:off x="48940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CA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k object 232"/>
          <p:cNvSpPr/>
          <p:nvPr/>
        </p:nvSpPr>
        <p:spPr>
          <a:xfrm>
            <a:off x="491461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BA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k object 233"/>
          <p:cNvSpPr/>
          <p:nvPr/>
        </p:nvSpPr>
        <p:spPr>
          <a:xfrm>
            <a:off x="493518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BA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k object 234"/>
          <p:cNvSpPr/>
          <p:nvPr/>
        </p:nvSpPr>
        <p:spPr>
          <a:xfrm>
            <a:off x="495576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AA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k object 235"/>
          <p:cNvSpPr/>
          <p:nvPr/>
        </p:nvSpPr>
        <p:spPr>
          <a:xfrm>
            <a:off x="497633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A9F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k object 236"/>
          <p:cNvSpPr/>
          <p:nvPr/>
        </p:nvSpPr>
        <p:spPr>
          <a:xfrm>
            <a:off x="499691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99F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k object 237"/>
          <p:cNvSpPr/>
          <p:nvPr/>
        </p:nvSpPr>
        <p:spPr>
          <a:xfrm>
            <a:off x="50167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99E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k object 238"/>
          <p:cNvSpPr/>
          <p:nvPr/>
        </p:nvSpPr>
        <p:spPr>
          <a:xfrm>
            <a:off x="50372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89E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k object 239"/>
          <p:cNvSpPr/>
          <p:nvPr/>
        </p:nvSpPr>
        <p:spPr>
          <a:xfrm>
            <a:off x="50578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79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k object 240"/>
          <p:cNvSpPr/>
          <p:nvPr/>
        </p:nvSpPr>
        <p:spPr>
          <a:xfrm>
            <a:off x="50784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79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k object 241"/>
          <p:cNvSpPr/>
          <p:nvPr/>
        </p:nvSpPr>
        <p:spPr>
          <a:xfrm>
            <a:off x="509901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69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k object 242"/>
          <p:cNvSpPr/>
          <p:nvPr/>
        </p:nvSpPr>
        <p:spPr>
          <a:xfrm>
            <a:off x="51188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69C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k object 243"/>
          <p:cNvSpPr/>
          <p:nvPr/>
        </p:nvSpPr>
        <p:spPr>
          <a:xfrm>
            <a:off x="51394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59C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k object 244"/>
          <p:cNvSpPr/>
          <p:nvPr/>
        </p:nvSpPr>
        <p:spPr>
          <a:xfrm>
            <a:off x="51599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59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k object 245"/>
          <p:cNvSpPr/>
          <p:nvPr/>
        </p:nvSpPr>
        <p:spPr>
          <a:xfrm>
            <a:off x="51805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49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k object 246"/>
          <p:cNvSpPr/>
          <p:nvPr/>
        </p:nvSpPr>
        <p:spPr>
          <a:xfrm>
            <a:off x="520112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49A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k object 247"/>
          <p:cNvSpPr/>
          <p:nvPr/>
        </p:nvSpPr>
        <p:spPr>
          <a:xfrm>
            <a:off x="522170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39A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k object 248"/>
          <p:cNvSpPr/>
          <p:nvPr/>
        </p:nvSpPr>
        <p:spPr>
          <a:xfrm>
            <a:off x="52415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39A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k object 249"/>
          <p:cNvSpPr/>
          <p:nvPr/>
        </p:nvSpPr>
        <p:spPr>
          <a:xfrm>
            <a:off x="526208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29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k object 250"/>
          <p:cNvSpPr/>
          <p:nvPr/>
        </p:nvSpPr>
        <p:spPr>
          <a:xfrm>
            <a:off x="528266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29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k object 251"/>
          <p:cNvSpPr/>
          <p:nvPr/>
        </p:nvSpPr>
        <p:spPr>
          <a:xfrm>
            <a:off x="530323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19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k object 252"/>
          <p:cNvSpPr/>
          <p:nvPr/>
        </p:nvSpPr>
        <p:spPr>
          <a:xfrm>
            <a:off x="532380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19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k object 253"/>
          <p:cNvSpPr/>
          <p:nvPr/>
        </p:nvSpPr>
        <p:spPr>
          <a:xfrm>
            <a:off x="53436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09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k object 254"/>
          <p:cNvSpPr/>
          <p:nvPr/>
        </p:nvSpPr>
        <p:spPr>
          <a:xfrm>
            <a:off x="53641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8097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k object 255"/>
          <p:cNvSpPr/>
          <p:nvPr/>
        </p:nvSpPr>
        <p:spPr>
          <a:xfrm>
            <a:off x="53847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F9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k object 256"/>
          <p:cNvSpPr/>
          <p:nvPr/>
        </p:nvSpPr>
        <p:spPr>
          <a:xfrm>
            <a:off x="54053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E9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k object 257"/>
          <p:cNvSpPr/>
          <p:nvPr/>
        </p:nvSpPr>
        <p:spPr>
          <a:xfrm>
            <a:off x="54259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E9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k object 258"/>
          <p:cNvSpPr/>
          <p:nvPr/>
        </p:nvSpPr>
        <p:spPr>
          <a:xfrm>
            <a:off x="544649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D95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k object 259"/>
          <p:cNvSpPr/>
          <p:nvPr/>
        </p:nvSpPr>
        <p:spPr>
          <a:xfrm>
            <a:off x="54663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D95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k object 260"/>
          <p:cNvSpPr/>
          <p:nvPr/>
        </p:nvSpPr>
        <p:spPr>
          <a:xfrm>
            <a:off x="548687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C94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k object 261"/>
          <p:cNvSpPr/>
          <p:nvPr/>
        </p:nvSpPr>
        <p:spPr>
          <a:xfrm>
            <a:off x="550745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C94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k object 262"/>
          <p:cNvSpPr/>
          <p:nvPr/>
        </p:nvSpPr>
        <p:spPr>
          <a:xfrm>
            <a:off x="55280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B93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k object 263"/>
          <p:cNvSpPr/>
          <p:nvPr/>
        </p:nvSpPr>
        <p:spPr>
          <a:xfrm>
            <a:off x="554859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B9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k object 264"/>
          <p:cNvSpPr/>
          <p:nvPr/>
        </p:nvSpPr>
        <p:spPr>
          <a:xfrm>
            <a:off x="556841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A9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k object 265"/>
          <p:cNvSpPr/>
          <p:nvPr/>
        </p:nvSpPr>
        <p:spPr>
          <a:xfrm>
            <a:off x="55889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A92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k object 266"/>
          <p:cNvSpPr/>
          <p:nvPr/>
        </p:nvSpPr>
        <p:spPr>
          <a:xfrm>
            <a:off x="560955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992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k object 267"/>
          <p:cNvSpPr/>
          <p:nvPr/>
        </p:nvSpPr>
        <p:spPr>
          <a:xfrm>
            <a:off x="563013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99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k object 268"/>
          <p:cNvSpPr/>
          <p:nvPr/>
        </p:nvSpPr>
        <p:spPr>
          <a:xfrm>
            <a:off x="56507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89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k object 269"/>
          <p:cNvSpPr/>
          <p:nvPr/>
        </p:nvSpPr>
        <p:spPr>
          <a:xfrm>
            <a:off x="567128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89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k object 270"/>
          <p:cNvSpPr/>
          <p:nvPr/>
        </p:nvSpPr>
        <p:spPr>
          <a:xfrm>
            <a:off x="56910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79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k object 271"/>
          <p:cNvSpPr/>
          <p:nvPr/>
        </p:nvSpPr>
        <p:spPr>
          <a:xfrm>
            <a:off x="57116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69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k object 272"/>
          <p:cNvSpPr/>
          <p:nvPr/>
        </p:nvSpPr>
        <p:spPr>
          <a:xfrm>
            <a:off x="57322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68F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k object 273"/>
          <p:cNvSpPr/>
          <p:nvPr/>
        </p:nvSpPr>
        <p:spPr>
          <a:xfrm>
            <a:off x="575281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58F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k object 274"/>
          <p:cNvSpPr/>
          <p:nvPr/>
        </p:nvSpPr>
        <p:spPr>
          <a:xfrm>
            <a:off x="577338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58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k object 275"/>
          <p:cNvSpPr/>
          <p:nvPr/>
        </p:nvSpPr>
        <p:spPr>
          <a:xfrm>
            <a:off x="579320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48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k object 276"/>
          <p:cNvSpPr/>
          <p:nvPr/>
        </p:nvSpPr>
        <p:spPr>
          <a:xfrm>
            <a:off x="58137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748D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k object 277"/>
          <p:cNvSpPr/>
          <p:nvPr/>
        </p:nvSpPr>
        <p:spPr>
          <a:xfrm>
            <a:off x="583434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38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k object 278"/>
          <p:cNvSpPr/>
          <p:nvPr/>
        </p:nvSpPr>
        <p:spPr>
          <a:xfrm>
            <a:off x="58549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38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k object 279"/>
          <p:cNvSpPr/>
          <p:nvPr/>
        </p:nvSpPr>
        <p:spPr>
          <a:xfrm>
            <a:off x="58754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28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k object 280"/>
          <p:cNvSpPr/>
          <p:nvPr/>
        </p:nvSpPr>
        <p:spPr>
          <a:xfrm>
            <a:off x="5896070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28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k object 281"/>
          <p:cNvSpPr/>
          <p:nvPr/>
        </p:nvSpPr>
        <p:spPr>
          <a:xfrm>
            <a:off x="59158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18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k object 282"/>
          <p:cNvSpPr/>
          <p:nvPr/>
        </p:nvSpPr>
        <p:spPr>
          <a:xfrm>
            <a:off x="59364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18B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k object 283"/>
          <p:cNvSpPr/>
          <p:nvPr/>
        </p:nvSpPr>
        <p:spPr>
          <a:xfrm>
            <a:off x="59570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08A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k object 284"/>
          <p:cNvSpPr/>
          <p:nvPr/>
        </p:nvSpPr>
        <p:spPr>
          <a:xfrm>
            <a:off x="59776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08A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bk object 285"/>
          <p:cNvSpPr/>
          <p:nvPr/>
        </p:nvSpPr>
        <p:spPr>
          <a:xfrm>
            <a:off x="599817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F8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bk object 286"/>
          <p:cNvSpPr/>
          <p:nvPr/>
        </p:nvSpPr>
        <p:spPr>
          <a:xfrm>
            <a:off x="60179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F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bk object 287"/>
          <p:cNvSpPr/>
          <p:nvPr/>
        </p:nvSpPr>
        <p:spPr>
          <a:xfrm>
            <a:off x="603856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E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bk object 288"/>
          <p:cNvSpPr/>
          <p:nvPr/>
        </p:nvSpPr>
        <p:spPr>
          <a:xfrm>
            <a:off x="605913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D88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bk object 289"/>
          <p:cNvSpPr/>
          <p:nvPr/>
        </p:nvSpPr>
        <p:spPr>
          <a:xfrm>
            <a:off x="607971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D88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bk object 290"/>
          <p:cNvSpPr/>
          <p:nvPr/>
        </p:nvSpPr>
        <p:spPr>
          <a:xfrm>
            <a:off x="610028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C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bk object 291"/>
          <p:cNvSpPr/>
          <p:nvPr/>
        </p:nvSpPr>
        <p:spPr>
          <a:xfrm>
            <a:off x="612009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C87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bk object 292"/>
          <p:cNvSpPr/>
          <p:nvPr/>
        </p:nvSpPr>
        <p:spPr>
          <a:xfrm>
            <a:off x="61406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B8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bk object 293"/>
          <p:cNvSpPr/>
          <p:nvPr/>
        </p:nvSpPr>
        <p:spPr>
          <a:xfrm>
            <a:off x="61612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B8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bk object 294"/>
          <p:cNvSpPr/>
          <p:nvPr/>
        </p:nvSpPr>
        <p:spPr>
          <a:xfrm>
            <a:off x="61818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A8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bk object 295"/>
          <p:cNvSpPr/>
          <p:nvPr/>
        </p:nvSpPr>
        <p:spPr>
          <a:xfrm>
            <a:off x="62023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61" y="76200"/>
                </a:lnTo>
                <a:lnTo>
                  <a:pt x="2056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A8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bk object 296"/>
          <p:cNvSpPr/>
          <p:nvPr/>
        </p:nvSpPr>
        <p:spPr>
          <a:xfrm>
            <a:off x="622295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9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bk object 297"/>
          <p:cNvSpPr/>
          <p:nvPr/>
        </p:nvSpPr>
        <p:spPr>
          <a:xfrm>
            <a:off x="624276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98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bk object 298"/>
          <p:cNvSpPr/>
          <p:nvPr/>
        </p:nvSpPr>
        <p:spPr>
          <a:xfrm>
            <a:off x="62633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88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bk object 299"/>
          <p:cNvSpPr/>
          <p:nvPr/>
        </p:nvSpPr>
        <p:spPr>
          <a:xfrm>
            <a:off x="62839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8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bk object 300"/>
          <p:cNvSpPr/>
          <p:nvPr/>
        </p:nvSpPr>
        <p:spPr>
          <a:xfrm>
            <a:off x="63045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7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bk object 301"/>
          <p:cNvSpPr/>
          <p:nvPr/>
        </p:nvSpPr>
        <p:spPr>
          <a:xfrm>
            <a:off x="632507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799" y="76200"/>
                </a:lnTo>
                <a:lnTo>
                  <a:pt x="19799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783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bk object 302"/>
          <p:cNvSpPr/>
          <p:nvPr/>
        </p:nvSpPr>
        <p:spPr>
          <a:xfrm>
            <a:off x="63448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68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bk object 303"/>
          <p:cNvSpPr/>
          <p:nvPr/>
        </p:nvSpPr>
        <p:spPr>
          <a:xfrm>
            <a:off x="636544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58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bk object 304"/>
          <p:cNvSpPr/>
          <p:nvPr/>
        </p:nvSpPr>
        <p:spPr>
          <a:xfrm>
            <a:off x="638602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581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bk object 305"/>
          <p:cNvSpPr/>
          <p:nvPr/>
        </p:nvSpPr>
        <p:spPr>
          <a:xfrm>
            <a:off x="640659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48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bk object 306"/>
          <p:cNvSpPr/>
          <p:nvPr/>
        </p:nvSpPr>
        <p:spPr>
          <a:xfrm>
            <a:off x="642718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480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bk object 307"/>
          <p:cNvSpPr/>
          <p:nvPr/>
        </p:nvSpPr>
        <p:spPr>
          <a:xfrm>
            <a:off x="644775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380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bk object 308"/>
          <p:cNvSpPr/>
          <p:nvPr/>
        </p:nvSpPr>
        <p:spPr>
          <a:xfrm>
            <a:off x="64675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37F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bk object 309"/>
          <p:cNvSpPr/>
          <p:nvPr/>
        </p:nvSpPr>
        <p:spPr>
          <a:xfrm>
            <a:off x="64881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27F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bk object 310"/>
          <p:cNvSpPr/>
          <p:nvPr/>
        </p:nvSpPr>
        <p:spPr>
          <a:xfrm>
            <a:off x="65087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27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bk object 311"/>
          <p:cNvSpPr/>
          <p:nvPr/>
        </p:nvSpPr>
        <p:spPr>
          <a:xfrm>
            <a:off x="65292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17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bk object 312"/>
          <p:cNvSpPr/>
          <p:nvPr/>
        </p:nvSpPr>
        <p:spPr>
          <a:xfrm>
            <a:off x="654986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17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bk object 313"/>
          <p:cNvSpPr/>
          <p:nvPr/>
        </p:nvSpPr>
        <p:spPr>
          <a:xfrm>
            <a:off x="65696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07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bk object 314"/>
          <p:cNvSpPr/>
          <p:nvPr/>
        </p:nvSpPr>
        <p:spPr>
          <a:xfrm>
            <a:off x="65902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607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bk object 315"/>
          <p:cNvSpPr/>
          <p:nvPr/>
        </p:nvSpPr>
        <p:spPr>
          <a:xfrm>
            <a:off x="661082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61" y="76200"/>
                </a:lnTo>
                <a:lnTo>
                  <a:pt x="2056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F7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bk object 316"/>
          <p:cNvSpPr/>
          <p:nvPr/>
        </p:nvSpPr>
        <p:spPr>
          <a:xfrm>
            <a:off x="663138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F7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bk object 317"/>
          <p:cNvSpPr/>
          <p:nvPr/>
        </p:nvSpPr>
        <p:spPr>
          <a:xfrm>
            <a:off x="665196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E7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bk object 318"/>
          <p:cNvSpPr/>
          <p:nvPr/>
        </p:nvSpPr>
        <p:spPr>
          <a:xfrm>
            <a:off x="667253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E7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bk object 319"/>
          <p:cNvSpPr/>
          <p:nvPr/>
        </p:nvSpPr>
        <p:spPr>
          <a:xfrm>
            <a:off x="669234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D7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bk object 320"/>
          <p:cNvSpPr/>
          <p:nvPr/>
        </p:nvSpPr>
        <p:spPr>
          <a:xfrm>
            <a:off x="671292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C7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bk object 321"/>
          <p:cNvSpPr/>
          <p:nvPr/>
        </p:nvSpPr>
        <p:spPr>
          <a:xfrm>
            <a:off x="673349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C7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bk object 322"/>
          <p:cNvSpPr/>
          <p:nvPr/>
        </p:nvSpPr>
        <p:spPr>
          <a:xfrm>
            <a:off x="675406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B79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bk object 323"/>
          <p:cNvSpPr/>
          <p:nvPr/>
        </p:nvSpPr>
        <p:spPr>
          <a:xfrm>
            <a:off x="677465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B79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bk object 324"/>
          <p:cNvSpPr/>
          <p:nvPr/>
        </p:nvSpPr>
        <p:spPr>
          <a:xfrm>
            <a:off x="67944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A7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bk object 325"/>
          <p:cNvSpPr/>
          <p:nvPr/>
        </p:nvSpPr>
        <p:spPr>
          <a:xfrm>
            <a:off x="68150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A78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bk object 326"/>
          <p:cNvSpPr/>
          <p:nvPr/>
        </p:nvSpPr>
        <p:spPr>
          <a:xfrm>
            <a:off x="68356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978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bk object 327"/>
          <p:cNvSpPr/>
          <p:nvPr/>
        </p:nvSpPr>
        <p:spPr>
          <a:xfrm>
            <a:off x="68561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977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bk object 328"/>
          <p:cNvSpPr/>
          <p:nvPr/>
        </p:nvSpPr>
        <p:spPr>
          <a:xfrm>
            <a:off x="687676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61" y="76200"/>
                </a:lnTo>
                <a:lnTo>
                  <a:pt x="2056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877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bk object 329"/>
          <p:cNvSpPr/>
          <p:nvPr/>
        </p:nvSpPr>
        <p:spPr>
          <a:xfrm>
            <a:off x="689732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87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bk object 330"/>
          <p:cNvSpPr/>
          <p:nvPr/>
        </p:nvSpPr>
        <p:spPr>
          <a:xfrm>
            <a:off x="691713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77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bk object 331"/>
          <p:cNvSpPr/>
          <p:nvPr/>
        </p:nvSpPr>
        <p:spPr>
          <a:xfrm>
            <a:off x="693771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77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bk object 332"/>
          <p:cNvSpPr/>
          <p:nvPr/>
        </p:nvSpPr>
        <p:spPr>
          <a:xfrm>
            <a:off x="695828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67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bk object 333"/>
          <p:cNvSpPr/>
          <p:nvPr/>
        </p:nvSpPr>
        <p:spPr>
          <a:xfrm>
            <a:off x="697885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67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bk object 334"/>
          <p:cNvSpPr/>
          <p:nvPr/>
        </p:nvSpPr>
        <p:spPr>
          <a:xfrm>
            <a:off x="699944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799" y="76200"/>
                </a:lnTo>
                <a:lnTo>
                  <a:pt x="19799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574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bk object 335"/>
          <p:cNvSpPr/>
          <p:nvPr/>
        </p:nvSpPr>
        <p:spPr>
          <a:xfrm>
            <a:off x="701924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474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bk object 336"/>
          <p:cNvSpPr/>
          <p:nvPr/>
        </p:nvSpPr>
        <p:spPr>
          <a:xfrm>
            <a:off x="703981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473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bk object 337"/>
          <p:cNvSpPr/>
          <p:nvPr/>
        </p:nvSpPr>
        <p:spPr>
          <a:xfrm>
            <a:off x="70604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373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bk object 338"/>
          <p:cNvSpPr/>
          <p:nvPr/>
        </p:nvSpPr>
        <p:spPr>
          <a:xfrm>
            <a:off x="70809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37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bk object 339"/>
          <p:cNvSpPr/>
          <p:nvPr/>
        </p:nvSpPr>
        <p:spPr>
          <a:xfrm>
            <a:off x="71015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27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bk object 340"/>
          <p:cNvSpPr/>
          <p:nvPr/>
        </p:nvSpPr>
        <p:spPr>
          <a:xfrm>
            <a:off x="712212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27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bk object 341"/>
          <p:cNvSpPr/>
          <p:nvPr/>
        </p:nvSpPr>
        <p:spPr>
          <a:xfrm>
            <a:off x="71419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171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bk object 342"/>
          <p:cNvSpPr/>
          <p:nvPr/>
        </p:nvSpPr>
        <p:spPr>
          <a:xfrm>
            <a:off x="716251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61" y="76200"/>
                </a:lnTo>
                <a:lnTo>
                  <a:pt x="2056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171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bk object 343"/>
          <p:cNvSpPr/>
          <p:nvPr/>
        </p:nvSpPr>
        <p:spPr>
          <a:xfrm>
            <a:off x="71830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07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bk object 344"/>
          <p:cNvSpPr/>
          <p:nvPr/>
        </p:nvSpPr>
        <p:spPr>
          <a:xfrm>
            <a:off x="720364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507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bk object 345"/>
          <p:cNvSpPr/>
          <p:nvPr/>
        </p:nvSpPr>
        <p:spPr>
          <a:xfrm>
            <a:off x="7224223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F6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bk object 346"/>
          <p:cNvSpPr/>
          <p:nvPr/>
        </p:nvSpPr>
        <p:spPr>
          <a:xfrm>
            <a:off x="724403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86" y="76200"/>
                </a:lnTo>
                <a:lnTo>
                  <a:pt x="2058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F6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bk object 347"/>
          <p:cNvSpPr/>
          <p:nvPr/>
        </p:nvSpPr>
        <p:spPr>
          <a:xfrm>
            <a:off x="72646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E6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bk object 348"/>
          <p:cNvSpPr/>
          <p:nvPr/>
        </p:nvSpPr>
        <p:spPr>
          <a:xfrm>
            <a:off x="72851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E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bk object 349"/>
          <p:cNvSpPr/>
          <p:nvPr/>
        </p:nvSpPr>
        <p:spPr>
          <a:xfrm>
            <a:off x="73057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D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bk object 350"/>
          <p:cNvSpPr/>
          <p:nvPr/>
        </p:nvSpPr>
        <p:spPr>
          <a:xfrm>
            <a:off x="73263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D6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bk object 351"/>
          <p:cNvSpPr/>
          <p:nvPr/>
        </p:nvSpPr>
        <p:spPr>
          <a:xfrm>
            <a:off x="734691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C6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bk object 352"/>
          <p:cNvSpPr/>
          <p:nvPr/>
        </p:nvSpPr>
        <p:spPr>
          <a:xfrm>
            <a:off x="73667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4B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bk object 353"/>
          <p:cNvSpPr/>
          <p:nvPr/>
        </p:nvSpPr>
        <p:spPr>
          <a:xfrm>
            <a:off x="73873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B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bk object 354"/>
          <p:cNvSpPr/>
          <p:nvPr/>
        </p:nvSpPr>
        <p:spPr>
          <a:xfrm>
            <a:off x="74078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A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bk object 355"/>
          <p:cNvSpPr/>
          <p:nvPr/>
        </p:nvSpPr>
        <p:spPr>
          <a:xfrm>
            <a:off x="74284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A6B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bk object 356"/>
          <p:cNvSpPr/>
          <p:nvPr/>
        </p:nvSpPr>
        <p:spPr>
          <a:xfrm>
            <a:off x="744902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96B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bk object 357"/>
          <p:cNvSpPr/>
          <p:nvPr/>
        </p:nvSpPr>
        <p:spPr>
          <a:xfrm>
            <a:off x="746882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96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bk object 358"/>
          <p:cNvSpPr/>
          <p:nvPr/>
        </p:nvSpPr>
        <p:spPr>
          <a:xfrm>
            <a:off x="748939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86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bk object 359"/>
          <p:cNvSpPr/>
          <p:nvPr/>
        </p:nvSpPr>
        <p:spPr>
          <a:xfrm>
            <a:off x="750997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869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bk object 360"/>
          <p:cNvSpPr/>
          <p:nvPr/>
        </p:nvSpPr>
        <p:spPr>
          <a:xfrm>
            <a:off x="753054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769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bk object 361"/>
          <p:cNvSpPr/>
          <p:nvPr/>
        </p:nvSpPr>
        <p:spPr>
          <a:xfrm>
            <a:off x="755112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768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bk object 362"/>
          <p:cNvSpPr/>
          <p:nvPr/>
        </p:nvSpPr>
        <p:spPr>
          <a:xfrm>
            <a:off x="757169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24" y="76199"/>
                </a:lnTo>
                <a:lnTo>
                  <a:pt x="1982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66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bk object 363"/>
          <p:cNvSpPr/>
          <p:nvPr/>
        </p:nvSpPr>
        <p:spPr>
          <a:xfrm>
            <a:off x="75915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66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bk object 364"/>
          <p:cNvSpPr/>
          <p:nvPr/>
        </p:nvSpPr>
        <p:spPr>
          <a:xfrm>
            <a:off x="76120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56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bk object 365"/>
          <p:cNvSpPr/>
          <p:nvPr/>
        </p:nvSpPr>
        <p:spPr>
          <a:xfrm>
            <a:off x="76326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56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bk object 366"/>
          <p:cNvSpPr/>
          <p:nvPr/>
        </p:nvSpPr>
        <p:spPr>
          <a:xfrm>
            <a:off x="76532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46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bk object 367"/>
          <p:cNvSpPr/>
          <p:nvPr/>
        </p:nvSpPr>
        <p:spPr>
          <a:xfrm>
            <a:off x="767381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366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bk object 368"/>
          <p:cNvSpPr/>
          <p:nvPr/>
        </p:nvSpPr>
        <p:spPr>
          <a:xfrm>
            <a:off x="76936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36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bk object 369"/>
          <p:cNvSpPr/>
          <p:nvPr/>
        </p:nvSpPr>
        <p:spPr>
          <a:xfrm>
            <a:off x="77142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26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bk object 370"/>
          <p:cNvSpPr/>
          <p:nvPr/>
        </p:nvSpPr>
        <p:spPr>
          <a:xfrm>
            <a:off x="77347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26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bk object 371"/>
          <p:cNvSpPr/>
          <p:nvPr/>
        </p:nvSpPr>
        <p:spPr>
          <a:xfrm>
            <a:off x="775533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164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bk object 372"/>
          <p:cNvSpPr/>
          <p:nvPr/>
        </p:nvSpPr>
        <p:spPr>
          <a:xfrm>
            <a:off x="777591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164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bk object 373"/>
          <p:cNvSpPr/>
          <p:nvPr/>
        </p:nvSpPr>
        <p:spPr>
          <a:xfrm>
            <a:off x="779648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06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bk object 374"/>
          <p:cNvSpPr/>
          <p:nvPr/>
        </p:nvSpPr>
        <p:spPr>
          <a:xfrm>
            <a:off x="781629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406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bk object 375"/>
          <p:cNvSpPr/>
          <p:nvPr/>
        </p:nvSpPr>
        <p:spPr>
          <a:xfrm>
            <a:off x="783687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F62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bk object 376"/>
          <p:cNvSpPr/>
          <p:nvPr/>
        </p:nvSpPr>
        <p:spPr>
          <a:xfrm>
            <a:off x="785744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F6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bk object 377"/>
          <p:cNvSpPr/>
          <p:nvPr/>
        </p:nvSpPr>
        <p:spPr>
          <a:xfrm>
            <a:off x="787801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E6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bk object 378"/>
          <p:cNvSpPr/>
          <p:nvPr/>
        </p:nvSpPr>
        <p:spPr>
          <a:xfrm>
            <a:off x="789860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E61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bk object 379"/>
          <p:cNvSpPr/>
          <p:nvPr/>
        </p:nvSpPr>
        <p:spPr>
          <a:xfrm>
            <a:off x="79184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D61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bk object 380"/>
          <p:cNvSpPr/>
          <p:nvPr/>
        </p:nvSpPr>
        <p:spPr>
          <a:xfrm>
            <a:off x="79389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D6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bk object 381"/>
          <p:cNvSpPr/>
          <p:nvPr/>
        </p:nvSpPr>
        <p:spPr>
          <a:xfrm>
            <a:off x="79595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C6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bk object 382"/>
          <p:cNvSpPr/>
          <p:nvPr/>
        </p:nvSpPr>
        <p:spPr>
          <a:xfrm>
            <a:off x="79801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C5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bk object 383"/>
          <p:cNvSpPr/>
          <p:nvPr/>
        </p:nvSpPr>
        <p:spPr>
          <a:xfrm>
            <a:off x="800071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B5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bk object 384"/>
          <p:cNvSpPr/>
          <p:nvPr/>
        </p:nvSpPr>
        <p:spPr>
          <a:xfrm>
            <a:off x="802127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A5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bk object 385"/>
          <p:cNvSpPr/>
          <p:nvPr/>
        </p:nvSpPr>
        <p:spPr>
          <a:xfrm>
            <a:off x="804108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A5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bk object 386"/>
          <p:cNvSpPr/>
          <p:nvPr/>
        </p:nvSpPr>
        <p:spPr>
          <a:xfrm>
            <a:off x="806166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95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bk object 387"/>
          <p:cNvSpPr/>
          <p:nvPr/>
        </p:nvSpPr>
        <p:spPr>
          <a:xfrm>
            <a:off x="808223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95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bk object 388"/>
          <p:cNvSpPr/>
          <p:nvPr/>
        </p:nvSpPr>
        <p:spPr>
          <a:xfrm>
            <a:off x="81028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85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bk object 389"/>
          <p:cNvSpPr/>
          <p:nvPr/>
        </p:nvSpPr>
        <p:spPr>
          <a:xfrm>
            <a:off x="812339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85C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bk object 390"/>
          <p:cNvSpPr/>
          <p:nvPr/>
        </p:nvSpPr>
        <p:spPr>
          <a:xfrm>
            <a:off x="814319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75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bk object 391"/>
          <p:cNvSpPr/>
          <p:nvPr/>
        </p:nvSpPr>
        <p:spPr>
          <a:xfrm>
            <a:off x="816378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75B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bk object 392"/>
          <p:cNvSpPr/>
          <p:nvPr/>
        </p:nvSpPr>
        <p:spPr>
          <a:xfrm>
            <a:off x="81843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65B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bk object 393"/>
          <p:cNvSpPr/>
          <p:nvPr/>
        </p:nvSpPr>
        <p:spPr>
          <a:xfrm>
            <a:off x="82049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65B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bk object 394"/>
          <p:cNvSpPr/>
          <p:nvPr/>
        </p:nvSpPr>
        <p:spPr>
          <a:xfrm>
            <a:off x="82255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55A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bk object 395"/>
          <p:cNvSpPr/>
          <p:nvPr/>
        </p:nvSpPr>
        <p:spPr>
          <a:xfrm>
            <a:off x="824607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55A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bk object 396"/>
          <p:cNvSpPr/>
          <p:nvPr/>
        </p:nvSpPr>
        <p:spPr>
          <a:xfrm>
            <a:off x="82658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45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bk object 397"/>
          <p:cNvSpPr/>
          <p:nvPr/>
        </p:nvSpPr>
        <p:spPr>
          <a:xfrm>
            <a:off x="828646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45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bk object 398"/>
          <p:cNvSpPr/>
          <p:nvPr/>
        </p:nvSpPr>
        <p:spPr>
          <a:xfrm>
            <a:off x="830702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35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bk object 399"/>
          <p:cNvSpPr/>
          <p:nvPr/>
        </p:nvSpPr>
        <p:spPr>
          <a:xfrm>
            <a:off x="832759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258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bk object 400"/>
          <p:cNvSpPr/>
          <p:nvPr/>
        </p:nvSpPr>
        <p:spPr>
          <a:xfrm>
            <a:off x="8348173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258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bk object 401"/>
          <p:cNvSpPr/>
          <p:nvPr/>
        </p:nvSpPr>
        <p:spPr>
          <a:xfrm>
            <a:off x="836798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15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bk object 402"/>
          <p:cNvSpPr/>
          <p:nvPr/>
        </p:nvSpPr>
        <p:spPr>
          <a:xfrm>
            <a:off x="83885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15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bk object 403"/>
          <p:cNvSpPr/>
          <p:nvPr/>
        </p:nvSpPr>
        <p:spPr>
          <a:xfrm>
            <a:off x="84091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0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bk object 404"/>
          <p:cNvSpPr/>
          <p:nvPr/>
        </p:nvSpPr>
        <p:spPr>
          <a:xfrm>
            <a:off x="84297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305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bk object 405"/>
          <p:cNvSpPr/>
          <p:nvPr/>
        </p:nvSpPr>
        <p:spPr>
          <a:xfrm>
            <a:off x="84502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F5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bk object 406"/>
          <p:cNvSpPr/>
          <p:nvPr/>
        </p:nvSpPr>
        <p:spPr>
          <a:xfrm>
            <a:off x="847086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F5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bk object 407"/>
          <p:cNvSpPr/>
          <p:nvPr/>
        </p:nvSpPr>
        <p:spPr>
          <a:xfrm>
            <a:off x="84906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E5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bk object 408"/>
          <p:cNvSpPr/>
          <p:nvPr/>
        </p:nvSpPr>
        <p:spPr>
          <a:xfrm>
            <a:off x="851125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E5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bk object 409"/>
          <p:cNvSpPr/>
          <p:nvPr/>
        </p:nvSpPr>
        <p:spPr>
          <a:xfrm>
            <a:off x="85318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D5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bk object 410"/>
          <p:cNvSpPr/>
          <p:nvPr/>
        </p:nvSpPr>
        <p:spPr>
          <a:xfrm>
            <a:off x="85524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D53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bk object 411"/>
          <p:cNvSpPr/>
          <p:nvPr/>
        </p:nvSpPr>
        <p:spPr>
          <a:xfrm>
            <a:off x="857297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C53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bk object 412"/>
          <p:cNvSpPr/>
          <p:nvPr/>
        </p:nvSpPr>
        <p:spPr>
          <a:xfrm>
            <a:off x="85927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C52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bk object 413"/>
          <p:cNvSpPr/>
          <p:nvPr/>
        </p:nvSpPr>
        <p:spPr>
          <a:xfrm>
            <a:off x="861334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B52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bk object 414"/>
          <p:cNvSpPr/>
          <p:nvPr/>
        </p:nvSpPr>
        <p:spPr>
          <a:xfrm>
            <a:off x="863392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B51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bk object 415"/>
          <p:cNvSpPr/>
          <p:nvPr/>
        </p:nvSpPr>
        <p:spPr>
          <a:xfrm>
            <a:off x="865449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A51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bk object 416"/>
          <p:cNvSpPr/>
          <p:nvPr/>
        </p:nvSpPr>
        <p:spPr>
          <a:xfrm>
            <a:off x="867507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951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bk object 417"/>
          <p:cNvSpPr/>
          <p:nvPr/>
        </p:nvSpPr>
        <p:spPr>
          <a:xfrm>
            <a:off x="869564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24" y="76199"/>
                </a:lnTo>
                <a:lnTo>
                  <a:pt x="1982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95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bk object 418"/>
          <p:cNvSpPr/>
          <p:nvPr/>
        </p:nvSpPr>
        <p:spPr>
          <a:xfrm>
            <a:off x="87154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850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bk object 419"/>
          <p:cNvSpPr/>
          <p:nvPr/>
        </p:nvSpPr>
        <p:spPr>
          <a:xfrm>
            <a:off x="873604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84F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bk object 420"/>
          <p:cNvSpPr/>
          <p:nvPr/>
        </p:nvSpPr>
        <p:spPr>
          <a:xfrm>
            <a:off x="87566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74F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bk object 421"/>
          <p:cNvSpPr/>
          <p:nvPr/>
        </p:nvSpPr>
        <p:spPr>
          <a:xfrm>
            <a:off x="87771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74E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bk object 422"/>
          <p:cNvSpPr/>
          <p:nvPr/>
        </p:nvSpPr>
        <p:spPr>
          <a:xfrm>
            <a:off x="879776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64E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bk object 423"/>
          <p:cNvSpPr/>
          <p:nvPr/>
        </p:nvSpPr>
        <p:spPr>
          <a:xfrm>
            <a:off x="88175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64E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bk object 424"/>
          <p:cNvSpPr/>
          <p:nvPr/>
        </p:nvSpPr>
        <p:spPr>
          <a:xfrm>
            <a:off x="88381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54D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bk object 425"/>
          <p:cNvSpPr/>
          <p:nvPr/>
        </p:nvSpPr>
        <p:spPr>
          <a:xfrm>
            <a:off x="885872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54D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bk object 426"/>
          <p:cNvSpPr/>
          <p:nvPr/>
        </p:nvSpPr>
        <p:spPr>
          <a:xfrm>
            <a:off x="887928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44C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bk object 427"/>
          <p:cNvSpPr/>
          <p:nvPr/>
        </p:nvSpPr>
        <p:spPr>
          <a:xfrm>
            <a:off x="889987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44C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bk object 428"/>
          <p:cNvSpPr/>
          <p:nvPr/>
        </p:nvSpPr>
        <p:spPr>
          <a:xfrm>
            <a:off x="8920448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34B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bk object 429"/>
          <p:cNvSpPr/>
          <p:nvPr/>
        </p:nvSpPr>
        <p:spPr>
          <a:xfrm>
            <a:off x="894024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34B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bk object 430"/>
          <p:cNvSpPr/>
          <p:nvPr/>
        </p:nvSpPr>
        <p:spPr>
          <a:xfrm>
            <a:off x="896082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24B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bk object 431"/>
          <p:cNvSpPr/>
          <p:nvPr/>
        </p:nvSpPr>
        <p:spPr>
          <a:xfrm>
            <a:off x="898139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14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bk object 432"/>
          <p:cNvSpPr/>
          <p:nvPr/>
        </p:nvSpPr>
        <p:spPr>
          <a:xfrm>
            <a:off x="900196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14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bk object 433"/>
          <p:cNvSpPr/>
          <p:nvPr/>
        </p:nvSpPr>
        <p:spPr>
          <a:xfrm>
            <a:off x="9022543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24" y="76199"/>
                </a:lnTo>
                <a:lnTo>
                  <a:pt x="1982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04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bk object 434"/>
          <p:cNvSpPr/>
          <p:nvPr/>
        </p:nvSpPr>
        <p:spPr>
          <a:xfrm>
            <a:off x="90423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204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bk object 435"/>
          <p:cNvSpPr/>
          <p:nvPr/>
        </p:nvSpPr>
        <p:spPr>
          <a:xfrm>
            <a:off x="90629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F48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bk object 436"/>
          <p:cNvSpPr/>
          <p:nvPr/>
        </p:nvSpPr>
        <p:spPr>
          <a:xfrm>
            <a:off x="908351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F48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bk object 437"/>
          <p:cNvSpPr/>
          <p:nvPr/>
        </p:nvSpPr>
        <p:spPr>
          <a:xfrm>
            <a:off x="910409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E4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bk object 438"/>
          <p:cNvSpPr/>
          <p:nvPr/>
        </p:nvSpPr>
        <p:spPr>
          <a:xfrm>
            <a:off x="9124663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E47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bk object 439"/>
          <p:cNvSpPr/>
          <p:nvPr/>
        </p:nvSpPr>
        <p:spPr>
          <a:xfrm>
            <a:off x="91444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D47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bk object 440"/>
          <p:cNvSpPr/>
          <p:nvPr/>
        </p:nvSpPr>
        <p:spPr>
          <a:xfrm>
            <a:off x="916503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D4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bk object 441"/>
          <p:cNvSpPr/>
          <p:nvPr/>
        </p:nvSpPr>
        <p:spPr>
          <a:xfrm>
            <a:off x="918562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C4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bk object 442"/>
          <p:cNvSpPr/>
          <p:nvPr/>
        </p:nvSpPr>
        <p:spPr>
          <a:xfrm>
            <a:off x="920619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C4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bk object 443"/>
          <p:cNvSpPr/>
          <p:nvPr/>
        </p:nvSpPr>
        <p:spPr>
          <a:xfrm>
            <a:off x="922677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B4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bk object 444"/>
          <p:cNvSpPr/>
          <p:nvPr/>
        </p:nvSpPr>
        <p:spPr>
          <a:xfrm>
            <a:off x="924734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B4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bk object 445"/>
          <p:cNvSpPr/>
          <p:nvPr/>
        </p:nvSpPr>
        <p:spPr>
          <a:xfrm>
            <a:off x="926714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A4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bk object 446"/>
          <p:cNvSpPr/>
          <p:nvPr/>
        </p:nvSpPr>
        <p:spPr>
          <a:xfrm>
            <a:off x="928771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A4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bk object 447"/>
          <p:cNvSpPr/>
          <p:nvPr/>
        </p:nvSpPr>
        <p:spPr>
          <a:xfrm>
            <a:off x="930830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94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bk object 448"/>
          <p:cNvSpPr/>
          <p:nvPr/>
        </p:nvSpPr>
        <p:spPr>
          <a:xfrm>
            <a:off x="932888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84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bk object 449"/>
          <p:cNvSpPr/>
          <p:nvPr/>
        </p:nvSpPr>
        <p:spPr>
          <a:xfrm>
            <a:off x="9349454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842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bk object 450"/>
          <p:cNvSpPr/>
          <p:nvPr/>
        </p:nvSpPr>
        <p:spPr>
          <a:xfrm>
            <a:off x="93692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742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bk object 451"/>
          <p:cNvSpPr/>
          <p:nvPr/>
        </p:nvSpPr>
        <p:spPr>
          <a:xfrm>
            <a:off x="93898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741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bk object 452"/>
          <p:cNvSpPr/>
          <p:nvPr/>
        </p:nvSpPr>
        <p:spPr>
          <a:xfrm>
            <a:off x="941041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61" y="76199"/>
                </a:lnTo>
                <a:lnTo>
                  <a:pt x="2056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641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bk object 453"/>
          <p:cNvSpPr/>
          <p:nvPr/>
        </p:nvSpPr>
        <p:spPr>
          <a:xfrm>
            <a:off x="94309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641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bk object 454"/>
          <p:cNvSpPr/>
          <p:nvPr/>
        </p:nvSpPr>
        <p:spPr>
          <a:xfrm>
            <a:off x="945154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5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bk object 455"/>
          <p:cNvSpPr/>
          <p:nvPr/>
        </p:nvSpPr>
        <p:spPr>
          <a:xfrm>
            <a:off x="9472123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24" y="76199"/>
                </a:lnTo>
                <a:lnTo>
                  <a:pt x="1982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5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bk object 456"/>
          <p:cNvSpPr/>
          <p:nvPr/>
        </p:nvSpPr>
        <p:spPr>
          <a:xfrm>
            <a:off x="949194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43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bk object 457"/>
          <p:cNvSpPr/>
          <p:nvPr/>
        </p:nvSpPr>
        <p:spPr>
          <a:xfrm>
            <a:off x="951252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43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bk object 458"/>
          <p:cNvSpPr/>
          <p:nvPr/>
        </p:nvSpPr>
        <p:spPr>
          <a:xfrm>
            <a:off x="953309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33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bk object 459"/>
          <p:cNvSpPr/>
          <p:nvPr/>
        </p:nvSpPr>
        <p:spPr>
          <a:xfrm>
            <a:off x="955367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33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bk object 460"/>
          <p:cNvSpPr/>
          <p:nvPr/>
        </p:nvSpPr>
        <p:spPr>
          <a:xfrm>
            <a:off x="9574244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23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bk object 461"/>
          <p:cNvSpPr/>
          <p:nvPr/>
        </p:nvSpPr>
        <p:spPr>
          <a:xfrm>
            <a:off x="959405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23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bk object 462"/>
          <p:cNvSpPr/>
          <p:nvPr/>
        </p:nvSpPr>
        <p:spPr>
          <a:xfrm>
            <a:off x="961463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13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bk object 463"/>
          <p:cNvSpPr/>
          <p:nvPr/>
        </p:nvSpPr>
        <p:spPr>
          <a:xfrm>
            <a:off x="963520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03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bk object 464"/>
          <p:cNvSpPr/>
          <p:nvPr/>
        </p:nvSpPr>
        <p:spPr>
          <a:xfrm>
            <a:off x="965577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103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bk object 465"/>
          <p:cNvSpPr/>
          <p:nvPr/>
        </p:nvSpPr>
        <p:spPr>
          <a:xfrm>
            <a:off x="967635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F3B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bk object 466"/>
          <p:cNvSpPr/>
          <p:nvPr/>
        </p:nvSpPr>
        <p:spPr>
          <a:xfrm>
            <a:off x="9696925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F3B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bk object 467"/>
          <p:cNvSpPr/>
          <p:nvPr/>
        </p:nvSpPr>
        <p:spPr>
          <a:xfrm>
            <a:off x="971672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E3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bk object 468"/>
          <p:cNvSpPr/>
          <p:nvPr/>
        </p:nvSpPr>
        <p:spPr>
          <a:xfrm>
            <a:off x="973729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E3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bk object 469"/>
          <p:cNvSpPr/>
          <p:nvPr/>
        </p:nvSpPr>
        <p:spPr>
          <a:xfrm>
            <a:off x="975787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D3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bk object 470"/>
          <p:cNvSpPr/>
          <p:nvPr/>
        </p:nvSpPr>
        <p:spPr>
          <a:xfrm>
            <a:off x="977844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D3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bk object 471"/>
          <p:cNvSpPr/>
          <p:nvPr/>
        </p:nvSpPr>
        <p:spPr>
          <a:xfrm>
            <a:off x="9799021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24" y="76199"/>
                </a:lnTo>
                <a:lnTo>
                  <a:pt x="1982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C3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bk object 472"/>
          <p:cNvSpPr/>
          <p:nvPr/>
        </p:nvSpPr>
        <p:spPr>
          <a:xfrm>
            <a:off x="981884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C38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bk object 473"/>
          <p:cNvSpPr/>
          <p:nvPr/>
        </p:nvSpPr>
        <p:spPr>
          <a:xfrm>
            <a:off x="983942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B38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bk object 474"/>
          <p:cNvSpPr/>
          <p:nvPr/>
        </p:nvSpPr>
        <p:spPr>
          <a:xfrm>
            <a:off x="9859994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3" y="76199"/>
                </a:lnTo>
                <a:lnTo>
                  <a:pt x="2057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B37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bk object 475"/>
          <p:cNvSpPr/>
          <p:nvPr/>
        </p:nvSpPr>
        <p:spPr>
          <a:xfrm>
            <a:off x="988056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A3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bk object 476"/>
          <p:cNvSpPr/>
          <p:nvPr/>
        </p:nvSpPr>
        <p:spPr>
          <a:xfrm>
            <a:off x="990114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A3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bk object 477"/>
          <p:cNvSpPr/>
          <p:nvPr/>
        </p:nvSpPr>
        <p:spPr>
          <a:xfrm>
            <a:off x="992171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2" y="76199"/>
                </a:lnTo>
                <a:lnTo>
                  <a:pt x="19812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93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bk object 478"/>
          <p:cNvSpPr/>
          <p:nvPr/>
        </p:nvSpPr>
        <p:spPr>
          <a:xfrm>
            <a:off x="994152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93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bk object 479"/>
          <p:cNvSpPr/>
          <p:nvPr/>
        </p:nvSpPr>
        <p:spPr>
          <a:xfrm>
            <a:off x="996210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83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bk object 480"/>
          <p:cNvSpPr/>
          <p:nvPr/>
        </p:nvSpPr>
        <p:spPr>
          <a:xfrm>
            <a:off x="998267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73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bk object 481"/>
          <p:cNvSpPr/>
          <p:nvPr/>
        </p:nvSpPr>
        <p:spPr>
          <a:xfrm>
            <a:off x="1000324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73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bk object 482"/>
          <p:cNvSpPr/>
          <p:nvPr/>
        </p:nvSpPr>
        <p:spPr>
          <a:xfrm>
            <a:off x="10023824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799" y="76199"/>
                </a:lnTo>
                <a:lnTo>
                  <a:pt x="19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63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bk object 483"/>
          <p:cNvSpPr/>
          <p:nvPr/>
        </p:nvSpPr>
        <p:spPr>
          <a:xfrm>
            <a:off x="10043623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63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bk object 484"/>
          <p:cNvSpPr/>
          <p:nvPr/>
        </p:nvSpPr>
        <p:spPr>
          <a:xfrm>
            <a:off x="10064197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53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bk object 485"/>
          <p:cNvSpPr/>
          <p:nvPr/>
        </p:nvSpPr>
        <p:spPr>
          <a:xfrm>
            <a:off x="10084771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53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bk object 486"/>
          <p:cNvSpPr/>
          <p:nvPr/>
        </p:nvSpPr>
        <p:spPr>
          <a:xfrm>
            <a:off x="10105345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43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bk object 487"/>
          <p:cNvSpPr/>
          <p:nvPr/>
        </p:nvSpPr>
        <p:spPr>
          <a:xfrm>
            <a:off x="10125919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86" y="76199"/>
                </a:lnTo>
                <a:lnTo>
                  <a:pt x="20586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43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bk object 488"/>
          <p:cNvSpPr/>
          <p:nvPr/>
        </p:nvSpPr>
        <p:spPr>
          <a:xfrm>
            <a:off x="10146506" y="1034796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199"/>
                </a:moveTo>
                <a:lnTo>
                  <a:pt x="19811" y="76199"/>
                </a:lnTo>
                <a:lnTo>
                  <a:pt x="19811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331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bk object 489"/>
          <p:cNvSpPr/>
          <p:nvPr/>
        </p:nvSpPr>
        <p:spPr>
          <a:xfrm>
            <a:off x="10166318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33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bk object 490"/>
          <p:cNvSpPr/>
          <p:nvPr/>
        </p:nvSpPr>
        <p:spPr>
          <a:xfrm>
            <a:off x="10186892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23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bk object 491"/>
          <p:cNvSpPr/>
          <p:nvPr/>
        </p:nvSpPr>
        <p:spPr>
          <a:xfrm>
            <a:off x="10207466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230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bk object 492"/>
          <p:cNvSpPr/>
          <p:nvPr/>
        </p:nvSpPr>
        <p:spPr>
          <a:xfrm>
            <a:off x="10228040" y="1034796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199"/>
                </a:moveTo>
                <a:lnTo>
                  <a:pt x="20574" y="76199"/>
                </a:lnTo>
                <a:lnTo>
                  <a:pt x="20574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130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bk object 493"/>
          <p:cNvSpPr/>
          <p:nvPr/>
        </p:nvSpPr>
        <p:spPr>
          <a:xfrm>
            <a:off x="10248613" y="1034796"/>
            <a:ext cx="51435" cy="76200"/>
          </a:xfrm>
          <a:custGeom>
            <a:avLst/>
            <a:gdLst/>
            <a:ahLst/>
            <a:cxnLst/>
            <a:rect l="l" t="t" r="r" b="b"/>
            <a:pathLst>
              <a:path w="51434" h="76200">
                <a:moveTo>
                  <a:pt x="0" y="76199"/>
                </a:moveTo>
                <a:lnTo>
                  <a:pt x="51225" y="76199"/>
                </a:lnTo>
                <a:lnTo>
                  <a:pt x="51225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12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bk object 494"/>
          <p:cNvSpPr/>
          <p:nvPr/>
        </p:nvSpPr>
        <p:spPr>
          <a:xfrm>
            <a:off x="10268425" y="1034796"/>
            <a:ext cx="31750" cy="76200"/>
          </a:xfrm>
          <a:custGeom>
            <a:avLst/>
            <a:gdLst/>
            <a:ahLst/>
            <a:cxnLst/>
            <a:rect l="l" t="t" r="r" b="b"/>
            <a:pathLst>
              <a:path w="31750" h="76200">
                <a:moveTo>
                  <a:pt x="0" y="76199"/>
                </a:moveTo>
                <a:lnTo>
                  <a:pt x="31413" y="76199"/>
                </a:lnTo>
                <a:lnTo>
                  <a:pt x="31413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02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4385" y="4784090"/>
            <a:ext cx="8184629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452" y="2080514"/>
            <a:ext cx="9348495" cy="446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6670" y="6879259"/>
            <a:ext cx="310515" cy="273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0279F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.org/TR/owl2-manchester-syntax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2009/REC-owl2-overview-20091027/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1876425"/>
            <a:ext cx="913412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90"/>
              </a:lnSpc>
            </a:pPr>
            <a:r>
              <a:rPr lang="es-EC" spc="-5" dirty="0"/>
              <a:t>OWL </a:t>
            </a:r>
            <a:r>
              <a:rPr lang="es-EC" dirty="0"/>
              <a:t>Web </a:t>
            </a:r>
            <a:r>
              <a:rPr lang="es-EC" dirty="0" err="1"/>
              <a:t>Ontology</a:t>
            </a:r>
            <a:r>
              <a:rPr lang="es-EC" spc="-100" dirty="0"/>
              <a:t> </a:t>
            </a:r>
            <a:r>
              <a:rPr lang="es-EC" dirty="0" err="1"/>
              <a:t>Language</a:t>
            </a:r>
            <a:endParaRPr lang="es-EC" dirty="0"/>
          </a:p>
        </p:txBody>
      </p:sp>
      <p:sp>
        <p:nvSpPr>
          <p:cNvPr id="3" name="object 3"/>
          <p:cNvSpPr txBox="1"/>
          <p:nvPr/>
        </p:nvSpPr>
        <p:spPr>
          <a:xfrm>
            <a:off x="1841500" y="3324225"/>
            <a:ext cx="7637780" cy="25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dirty="0" smtClean="0">
                <a:solidFill>
                  <a:srgbClr val="00279F"/>
                </a:solidFill>
                <a:latin typeface="Verdana"/>
                <a:cs typeface="Verdana"/>
              </a:rPr>
              <a:t>.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6100" y="276225"/>
            <a:ext cx="9829800" cy="615553"/>
          </a:xfrm>
        </p:spPr>
        <p:txBody>
          <a:bodyPr/>
          <a:lstStyle/>
          <a:p>
            <a:r>
              <a:rPr lang="es-EC" dirty="0" smtClean="0"/>
              <a:t>… </a:t>
            </a:r>
            <a:r>
              <a:rPr lang="es-EC" dirty="0"/>
              <a:t>Suposición Mundo Abierto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77193" y="1541818"/>
            <a:ext cx="9075420" cy="55924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>
                <a:solidFill>
                  <a:schemeClr val="tx1"/>
                </a:solidFill>
              </a:rPr>
              <a:t>Ejemplo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i="1" dirty="0" smtClean="0">
                <a:solidFill>
                  <a:schemeClr val="tx1"/>
                </a:solidFill>
              </a:rPr>
              <a:t>“Mauricio </a:t>
            </a:r>
            <a:r>
              <a:rPr lang="en-US" sz="3600" i="1" dirty="0" err="1" smtClean="0">
                <a:solidFill>
                  <a:schemeClr val="tx1"/>
                </a:solidFill>
              </a:rPr>
              <a:t>es</a:t>
            </a:r>
            <a:r>
              <a:rPr lang="en-US" sz="3600" i="1" dirty="0" smtClean="0">
                <a:solidFill>
                  <a:schemeClr val="tx1"/>
                </a:solidFill>
              </a:rPr>
              <a:t> un </a:t>
            </a:r>
            <a:r>
              <a:rPr lang="en-US" sz="3600" i="1" dirty="0" err="1" smtClean="0">
                <a:solidFill>
                  <a:schemeClr val="tx1"/>
                </a:solidFill>
              </a:rPr>
              <a:t>ciudadano</a:t>
            </a:r>
            <a:r>
              <a:rPr lang="en-US" sz="3600" i="1" dirty="0" smtClean="0">
                <a:solidFill>
                  <a:schemeClr val="tx1"/>
                </a:solidFill>
              </a:rPr>
              <a:t> de USA.”</a:t>
            </a:r>
            <a:r>
              <a:rPr lang="en-US" sz="3600" dirty="0" smtClean="0">
                <a:solidFill>
                  <a:schemeClr val="tx1"/>
                </a:solidFill>
              </a:rPr>
              <a:t> </a:t>
            </a:r>
          </a:p>
          <a:p>
            <a:pPr lvl="1"/>
            <a:r>
              <a:rPr lang="en-US" sz="3600" dirty="0" err="1" smtClean="0">
                <a:solidFill>
                  <a:schemeClr val="tx1"/>
                </a:solidFill>
              </a:rPr>
              <a:t>Bajo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una</a:t>
            </a:r>
            <a:r>
              <a:rPr lang="en-US" sz="3600" dirty="0" smtClean="0">
                <a:solidFill>
                  <a:schemeClr val="tx1"/>
                </a:solidFill>
              </a:rPr>
              <a:t> CWA, la </a:t>
            </a:r>
            <a:r>
              <a:rPr lang="en-US" sz="3600" dirty="0" err="1" smtClean="0">
                <a:solidFill>
                  <a:schemeClr val="tx1"/>
                </a:solidFill>
              </a:rPr>
              <a:t>respuesta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es</a:t>
            </a:r>
            <a:r>
              <a:rPr lang="en-US" sz="3600" dirty="0" smtClean="0">
                <a:solidFill>
                  <a:schemeClr val="tx1"/>
                </a:solidFill>
              </a:rPr>
              <a:t> </a:t>
            </a:r>
            <a:r>
              <a:rPr lang="en-US" sz="3600" b="1" i="1" dirty="0" smtClean="0">
                <a:solidFill>
                  <a:schemeClr val="tx1"/>
                </a:solidFill>
              </a:rPr>
              <a:t>no</a:t>
            </a:r>
            <a:r>
              <a:rPr lang="en-US" sz="3600" dirty="0" smtClean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sz="3600" dirty="0" err="1" smtClean="0">
                <a:solidFill>
                  <a:schemeClr val="tx1"/>
                </a:solidFill>
              </a:rPr>
              <a:t>Bajo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una</a:t>
            </a:r>
            <a:r>
              <a:rPr lang="en-US" sz="3600" dirty="0" smtClean="0">
                <a:solidFill>
                  <a:schemeClr val="tx1"/>
                </a:solidFill>
              </a:rPr>
              <a:t> OWA, la </a:t>
            </a:r>
            <a:r>
              <a:rPr lang="en-US" sz="3600" dirty="0" err="1" smtClean="0">
                <a:solidFill>
                  <a:schemeClr val="tx1"/>
                </a:solidFill>
              </a:rPr>
              <a:t>respuesta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es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b="1" i="1" dirty="0" smtClean="0">
                <a:solidFill>
                  <a:schemeClr val="tx1"/>
                </a:solidFill>
              </a:rPr>
              <a:t>no lo </a:t>
            </a:r>
            <a:r>
              <a:rPr lang="en-US" sz="3600" b="1" i="1" dirty="0" err="1" smtClean="0">
                <a:solidFill>
                  <a:schemeClr val="tx1"/>
                </a:solidFill>
              </a:rPr>
              <a:t>sé</a:t>
            </a:r>
            <a:r>
              <a:rPr lang="en-US" sz="3600" dirty="0" smtClean="0">
                <a:solidFill>
                  <a:schemeClr val="tx1"/>
                </a:solidFill>
              </a:rPr>
              <a:t>.</a:t>
            </a: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600" dirty="0">
                <a:solidFill>
                  <a:schemeClr val="tx1"/>
                </a:solidFill>
              </a:rPr>
              <a:t>asuma que la siguiente afirmación es verdadera</a:t>
            </a:r>
            <a:r>
              <a:rPr lang="es-EC" sz="3600" dirty="0" smtClean="0">
                <a:solidFill>
                  <a:schemeClr val="tx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C" sz="3600" dirty="0" smtClean="0">
                <a:solidFill>
                  <a:schemeClr val="tx1"/>
                </a:solidFill>
              </a:rPr>
              <a:t>"</a:t>
            </a:r>
            <a:r>
              <a:rPr lang="es-EC" sz="3600" b="1" dirty="0">
                <a:solidFill>
                  <a:schemeClr val="tx1"/>
                </a:solidFill>
              </a:rPr>
              <a:t>una persona solo puede ser ciudadano de un país</a:t>
            </a:r>
            <a:r>
              <a:rPr lang="es-EC" sz="3600" dirty="0">
                <a:solidFill>
                  <a:schemeClr val="tx1"/>
                </a:solidFill>
              </a:rPr>
              <a:t>".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C" sz="3600" dirty="0">
                <a:solidFill>
                  <a:schemeClr val="tx1"/>
                </a:solidFill>
              </a:rPr>
              <a:t>Agregue la siguiente declaración: "</a:t>
            </a:r>
            <a:r>
              <a:rPr lang="es-EC" sz="3600" b="1" dirty="0">
                <a:solidFill>
                  <a:schemeClr val="tx1"/>
                </a:solidFill>
              </a:rPr>
              <a:t>Mauricio es un ciudadano de Ecuador</a:t>
            </a:r>
            <a:r>
              <a:rPr lang="es-EC" sz="3600" dirty="0">
                <a:solidFill>
                  <a:schemeClr val="tx1"/>
                </a:solidFill>
              </a:rPr>
              <a:t>".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588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3"/>
            <a:ext cx="110012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 algn="l" rtl="0">
              <a:spcBef>
                <a:spcPts val="295"/>
              </a:spcBef>
            </a:pPr>
            <a:r>
              <a:rPr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Ontolog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ía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 sobre Juegos de Video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74340"/>
            <a:ext cx="8748371" cy="69911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Supongamos que queremos construir una ontología sobre videojuegos de la siguiente manera.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1333" y="2954478"/>
            <a:ext cx="8858942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58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 txBox="1"/>
          <p:nvPr/>
        </p:nvSpPr>
        <p:spPr>
          <a:xfrm>
            <a:off x="684100" y="2545181"/>
            <a:ext cx="183034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34513" algn="ctr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1752" y="2545180"/>
            <a:ext cx="2037165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560617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TipoJuego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4948" y="2592723"/>
            <a:ext cx="2107544" cy="1786851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 smtClean="0">
                <a:latin typeface="Arial"/>
                <a:cs typeface="Arial"/>
              </a:rPr>
              <a:t>Propiedades tiene</a:t>
            </a:r>
            <a:r>
              <a:rPr sz="2185" spc="-11" dirty="0" err="1">
                <a:latin typeface="Arial"/>
                <a:cs typeface="Arial"/>
              </a:rPr>
              <a:t>Dificult</a:t>
            </a:r>
            <a:r>
              <a:rPr lang="es-EC" sz="2185" spc="-11" dirty="0">
                <a:latin typeface="Arial"/>
                <a:cs typeface="Arial"/>
              </a:rPr>
              <a:t>ad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>
                <a:latin typeface="Arial"/>
                <a:cs typeface="Arial"/>
              </a:rPr>
              <a:t> 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6940" y="2545181"/>
            <a:ext cx="2695043" cy="709440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376057">
              <a:lnSpc>
                <a:spcPct val="102899"/>
              </a:lnSpc>
              <a:spcBef>
                <a:spcPts val="131"/>
              </a:spcBef>
            </a:pPr>
            <a:r>
              <a:rPr sz="2185" spc="-11" dirty="0" err="1">
                <a:latin typeface="Arial"/>
                <a:cs typeface="Arial"/>
              </a:rPr>
              <a:t>defin</a:t>
            </a:r>
            <a:r>
              <a:rPr lang="es-EC" sz="2185" spc="-11" dirty="0" err="1">
                <a:latin typeface="Arial"/>
                <a:cs typeface="Arial"/>
              </a:rPr>
              <a:t>iciones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 err="1">
                <a:latin typeface="Arial"/>
                <a:cs typeface="Arial"/>
              </a:rPr>
              <a:t>MultiPlat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>
                <a:latin typeface="Arial"/>
                <a:cs typeface="Arial"/>
              </a:rPr>
              <a:t>f</a:t>
            </a:r>
            <a:r>
              <a:rPr sz="2185" spc="-11" dirty="0">
                <a:latin typeface="Arial"/>
                <a:cs typeface="Arial"/>
              </a:rPr>
              <a:t>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4947" y="3245958"/>
            <a:ext cx="2113912" cy="724763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tiene</a:t>
            </a: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 smtClean="0">
                <a:latin typeface="Arial"/>
                <a:cs typeface="Arial"/>
              </a:rPr>
              <a:t>f</a:t>
            </a:r>
            <a:r>
              <a:rPr sz="2185" spc="-11" dirty="0" smtClean="0">
                <a:latin typeface="Arial"/>
                <a:cs typeface="Arial"/>
              </a:rPr>
              <a:t>o</a:t>
            </a:r>
            <a:r>
              <a:rPr sz="2185" spc="33" dirty="0" smtClean="0">
                <a:latin typeface="Arial"/>
                <a:cs typeface="Arial"/>
              </a:rPr>
              <a:t>r</a:t>
            </a:r>
            <a:r>
              <a:rPr sz="2185" spc="-11" dirty="0" smtClean="0">
                <a:latin typeface="Arial"/>
                <a:cs typeface="Arial"/>
              </a:rPr>
              <a:t>m</a:t>
            </a:r>
            <a:r>
              <a:rPr lang="es-EC" sz="2185" spc="-11" dirty="0" smtClean="0">
                <a:latin typeface="Arial"/>
                <a:cs typeface="Arial"/>
              </a:rPr>
              <a:t>a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 smtClean="0">
                <a:latin typeface="Arial"/>
                <a:cs typeface="Arial"/>
              </a:rPr>
              <a:t>tieneTipo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034" y="3219815"/>
            <a:ext cx="2223881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JuegoFamoso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LoL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Ajedrez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Sudoku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0689" y="3219815"/>
            <a:ext cx="2213459" cy="102689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22" dirty="0" err="1">
                <a:latin typeface="Arial"/>
                <a:cs typeface="Arial"/>
              </a:rPr>
              <a:t>UnSoloJugador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22" dirty="0">
                <a:latin typeface="Arial"/>
                <a:cs typeface="Arial"/>
              </a:rPr>
              <a:t>Multi</a:t>
            </a:r>
            <a:r>
              <a:rPr lang="es-EC" sz="2185" spc="-22" dirty="0">
                <a:latin typeface="Arial"/>
                <a:cs typeface="Arial"/>
              </a:rPr>
              <a:t>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22"/>
              </a:lnSpc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DeRoles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3307" y="3228290"/>
            <a:ext cx="2742659" cy="2428820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JuegoDificil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>
                <a:latin typeface="Arial"/>
                <a:cs typeface="Arial"/>
              </a:rPr>
              <a:t>Normal  </a:t>
            </a:r>
            <a:r>
              <a:rPr lang="es-EC" sz="2185" spc="-11" dirty="0" err="1">
                <a:latin typeface="Arial"/>
                <a:cs typeface="Arial"/>
              </a:rPr>
              <a:t>JuegoFacil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Linux  </a:t>
            </a: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 err="1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27753">
              <a:lnSpc>
                <a:spcPts val="2557"/>
              </a:lnSpc>
            </a:pP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62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9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4099" y="4547017"/>
            <a:ext cx="1781115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11" dirty="0">
                <a:latin typeface="Arial"/>
                <a:cs typeface="Arial"/>
              </a:rPr>
              <a:t>form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Linux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2898015" y="2617163"/>
            <a:ext cx="0" cy="3662085"/>
            <a:chOff x="1418755" y="1046480"/>
            <a:chExt cx="0" cy="1675765"/>
          </a:xfrm>
        </p:grpSpPr>
        <p:sp>
          <p:nvSpPr>
            <p:cNvPr id="4" name="object 4"/>
            <p:cNvSpPr/>
            <p:nvPr/>
          </p:nvSpPr>
          <p:spPr>
            <a:xfrm>
              <a:off x="141875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9" name="object 9"/>
            <p:cNvSpPr/>
            <p:nvPr/>
          </p:nvSpPr>
          <p:spPr>
            <a:xfrm>
              <a:off x="141875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875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875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75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875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875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1875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875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875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875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01753" y="4278214"/>
            <a:ext cx="2139707" cy="169374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>
              <a:lnSpc>
                <a:spcPts val="2622"/>
              </a:lnSpc>
              <a:spcBef>
                <a:spcPts val="208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76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E</a:t>
            </a:r>
            <a:r>
              <a:rPr sz="2185" spc="-11" dirty="0" err="1">
                <a:latin typeface="Arial"/>
                <a:cs typeface="Arial"/>
              </a:rPr>
              <a:t>nline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 err="1">
                <a:latin typeface="Arial"/>
                <a:cs typeface="Arial"/>
              </a:rPr>
              <a:t>Dif</a:t>
            </a:r>
            <a:r>
              <a:rPr lang="es-EC" sz="2185" spc="-11" dirty="0">
                <a:latin typeface="Arial"/>
                <a:cs typeface="Arial"/>
              </a:rPr>
              <a:t>i</a:t>
            </a:r>
            <a:r>
              <a:rPr sz="2185" spc="-11" dirty="0">
                <a:latin typeface="Arial"/>
                <a:cs typeface="Arial"/>
              </a:rPr>
              <a:t>cult</a:t>
            </a:r>
            <a:r>
              <a:rPr lang="es-EC" sz="2185" spc="-11" dirty="0" err="1">
                <a:latin typeface="Arial"/>
                <a:cs typeface="Arial"/>
              </a:rPr>
              <a:t>adJuego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Difícil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No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mal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Fácil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5335011" y="2617163"/>
            <a:ext cx="0" cy="3662085"/>
            <a:chOff x="2314691" y="1197610"/>
            <a:chExt cx="0" cy="1675765"/>
          </a:xfrm>
        </p:grpSpPr>
        <p:sp>
          <p:nvSpPr>
            <p:cNvPr id="5" name="object 5"/>
            <p:cNvSpPr/>
            <p:nvPr/>
          </p:nvSpPr>
          <p:spPr>
            <a:xfrm>
              <a:off x="2314691" y="119761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4691" y="135450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4691" y="150633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14691" y="16581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4691" y="180999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4691" y="19618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14691" y="21136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14691" y="226548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4691" y="241731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4691" y="256914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4691" y="27209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465074" y="2617163"/>
            <a:ext cx="0" cy="3662085"/>
            <a:chOff x="3395585" y="1046480"/>
            <a:chExt cx="0" cy="1675765"/>
          </a:xfrm>
        </p:grpSpPr>
        <p:sp>
          <p:nvSpPr>
            <p:cNvPr id="6" name="object 6"/>
            <p:cNvSpPr/>
            <p:nvPr/>
          </p:nvSpPr>
          <p:spPr>
            <a:xfrm>
              <a:off x="339558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558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558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558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9558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558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58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9558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9558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558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58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</p:spTree>
    <p:extLst>
      <p:ext uri="{BB962C8B-B14F-4D97-AF65-F5344CB8AC3E}">
        <p14:creationId xmlns:p14="http://schemas.microsoft.com/office/powerpoint/2010/main" val="28143524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3"/>
            <a:ext cx="2830756" cy="530275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200" b="0" spc="33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azonador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93296"/>
            <a:ext cx="8607884" cy="69911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sz="2185" spc="-197" dirty="0" err="1">
                <a:latin typeface="Arial"/>
                <a:cs typeface="Arial"/>
              </a:rPr>
              <a:t>Prot</a:t>
            </a:r>
            <a:r>
              <a:rPr lang="es-EC" sz="2185" spc="-197" dirty="0">
                <a:latin typeface="Arial"/>
                <a:cs typeface="Arial"/>
              </a:rPr>
              <a:t>é</a:t>
            </a:r>
            <a:r>
              <a:rPr sz="2185" spc="-197" dirty="0">
                <a:latin typeface="Arial"/>
                <a:cs typeface="Arial"/>
              </a:rPr>
              <a:t>g</a:t>
            </a:r>
            <a:r>
              <a:rPr lang="es-EC" sz="2185" spc="-197" dirty="0">
                <a:latin typeface="Arial"/>
                <a:cs typeface="Arial"/>
              </a:rPr>
              <a:t>é</a:t>
            </a:r>
            <a:r>
              <a:rPr sz="2185" spc="-197" dirty="0">
                <a:latin typeface="Arial"/>
                <a:cs typeface="Arial"/>
              </a:rPr>
              <a:t> </a:t>
            </a:r>
            <a:r>
              <a:rPr lang="es-EC" sz="2185" spc="-197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puede ser usado para tareas de razonamiento como la clasificación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4983" y="2615535"/>
            <a:ext cx="3256882" cy="36286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457930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sz="2185" spc="-11" dirty="0">
                <a:latin typeface="Arial"/>
                <a:cs typeface="Arial"/>
              </a:rPr>
              <a:t>configure </a:t>
            </a:r>
            <a:r>
              <a:rPr lang="es-EC" sz="2185" spc="-11" dirty="0">
                <a:latin typeface="Arial"/>
                <a:cs typeface="Arial"/>
              </a:rPr>
              <a:t>el razonador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9458" y="3085572"/>
            <a:ext cx="10727230" cy="36286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sz="2185" spc="-11" dirty="0">
                <a:latin typeface="Arial"/>
                <a:cs typeface="Arial"/>
              </a:rPr>
              <a:t>Reasoner</a:t>
            </a:r>
            <a:r>
              <a:rPr sz="2185" dirty="0">
                <a:latin typeface="Arial"/>
                <a:cs typeface="Arial"/>
              </a:rPr>
              <a:t>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76" dirty="0">
                <a:latin typeface="Lucida Sans Unicode"/>
                <a:cs typeface="Lucida Sans Unicode"/>
              </a:rPr>
              <a:t> </a:t>
            </a:r>
            <a:r>
              <a:rPr sz="2185" spc="-11" dirty="0">
                <a:latin typeface="Arial"/>
                <a:cs typeface="Arial"/>
              </a:rPr>
              <a:t>Configure.</a:t>
            </a:r>
            <a:r>
              <a:rPr sz="2185" spc="-249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0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0" dirty="0">
                <a:latin typeface="Arial"/>
                <a:cs typeface="Arial"/>
              </a:rPr>
              <a:t> </a:t>
            </a:r>
            <a:r>
              <a:rPr sz="2185" spc="-22" dirty="0">
                <a:latin typeface="Arial"/>
                <a:cs typeface="Arial"/>
              </a:rPr>
              <a:t>(</a:t>
            </a:r>
            <a:r>
              <a:rPr lang="es-EC" sz="2185" spc="-22" dirty="0">
                <a:latin typeface="Arial"/>
                <a:cs typeface="Arial"/>
              </a:rPr>
              <a:t>para este </a:t>
            </a:r>
            <a:r>
              <a:rPr sz="2185" spc="-11" dirty="0">
                <a:latin typeface="Arial"/>
                <a:cs typeface="Arial"/>
              </a:rPr>
              <a:t>tutorial,</a:t>
            </a:r>
            <a:r>
              <a:rPr sz="2185" dirty="0">
                <a:latin typeface="Arial"/>
                <a:cs typeface="Arial"/>
              </a:rPr>
              <a:t> </a:t>
            </a:r>
            <a:r>
              <a:rPr lang="es-EC" sz="2185" dirty="0">
                <a:latin typeface="Arial"/>
                <a:cs typeface="Arial"/>
              </a:rPr>
              <a:t>seleccione todo bajo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4982" y="3251511"/>
            <a:ext cx="7868139" cy="1032574"/>
          </a:xfrm>
          <a:prstGeom prst="rect">
            <a:avLst/>
          </a:prstGeom>
        </p:spPr>
        <p:txBody>
          <a:bodyPr vert="horz" wrap="square" lIns="0" tIns="191500" rIns="0" bIns="0" rtlCol="0">
            <a:spAutoFit/>
          </a:bodyPr>
          <a:lstStyle/>
          <a:p>
            <a:pPr marL="1011608">
              <a:spcBef>
                <a:spcPts val="1508"/>
              </a:spcBef>
            </a:pPr>
            <a:r>
              <a:rPr sz="2185" i="1" spc="-11" dirty="0">
                <a:latin typeface="Arial"/>
                <a:cs typeface="Arial"/>
              </a:rPr>
              <a:t>Class inferences</a:t>
            </a:r>
            <a:r>
              <a:rPr sz="2185" spc="-11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y</a:t>
            </a:r>
            <a:r>
              <a:rPr sz="2185" spc="-11" dirty="0">
                <a:latin typeface="Arial"/>
                <a:cs typeface="Arial"/>
              </a:rPr>
              <a:t> </a:t>
            </a:r>
            <a:r>
              <a:rPr sz="2185" i="1" spc="-11" dirty="0">
                <a:latin typeface="Arial"/>
                <a:cs typeface="Arial"/>
              </a:rPr>
              <a:t>Object </a:t>
            </a:r>
            <a:r>
              <a:rPr sz="2185" i="1" dirty="0">
                <a:latin typeface="Arial"/>
                <a:cs typeface="Arial"/>
              </a:rPr>
              <a:t>property</a:t>
            </a:r>
            <a:r>
              <a:rPr sz="2185" i="1" spc="-44" dirty="0">
                <a:latin typeface="Arial"/>
                <a:cs typeface="Arial"/>
              </a:rPr>
              <a:t> </a:t>
            </a:r>
            <a:r>
              <a:rPr sz="2185" i="1" spc="-11" dirty="0">
                <a:latin typeface="Arial"/>
                <a:cs typeface="Arial"/>
              </a:rPr>
              <a:t>inferences</a:t>
            </a:r>
            <a:r>
              <a:rPr sz="2185" spc="-11" dirty="0">
                <a:latin typeface="Arial"/>
                <a:cs typeface="Arial"/>
              </a:rPr>
              <a:t>)</a:t>
            </a:r>
            <a:endParaRPr sz="2185" dirty="0">
              <a:latin typeface="Arial"/>
              <a:cs typeface="Arial"/>
            </a:endParaRPr>
          </a:p>
          <a:p>
            <a:pPr marL="457930" indent="-374670"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sz="2185" spc="-11" dirty="0" err="1">
                <a:latin typeface="Arial"/>
                <a:cs typeface="Arial"/>
              </a:rPr>
              <a:t>selec</a:t>
            </a:r>
            <a:r>
              <a:rPr lang="es-EC" sz="2185" spc="-11" dirty="0" err="1">
                <a:latin typeface="Arial"/>
                <a:cs typeface="Arial"/>
              </a:rPr>
              <a:t>cione</a:t>
            </a:r>
            <a:r>
              <a:rPr lang="es-EC" sz="2185" spc="-11" dirty="0">
                <a:latin typeface="Arial"/>
                <a:cs typeface="Arial"/>
              </a:rPr>
              <a:t> un razonador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7229" y="4385131"/>
            <a:ext cx="8227548" cy="153831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039361" marR="38855">
              <a:spcBef>
                <a:spcPts val="208"/>
              </a:spcBef>
            </a:pPr>
            <a:r>
              <a:rPr lang="es-EC" sz="2185" spc="-33" dirty="0">
                <a:latin typeface="Arial"/>
                <a:cs typeface="Arial"/>
              </a:rPr>
              <a:t>por ejemplo</a:t>
            </a:r>
            <a:r>
              <a:rPr sz="2185" spc="-22" dirty="0">
                <a:latin typeface="Arial"/>
                <a:cs typeface="Arial"/>
              </a:rPr>
              <a:t>, </a:t>
            </a:r>
            <a:r>
              <a:rPr sz="2185" spc="-11" dirty="0">
                <a:latin typeface="Arial"/>
                <a:cs typeface="Arial"/>
              </a:rPr>
              <a:t>Reasoner </a:t>
            </a:r>
            <a:r>
              <a:rPr sz="2185" spc="120" dirty="0">
                <a:latin typeface="Lucida Sans Unicode"/>
                <a:cs typeface="Lucida Sans Unicode"/>
              </a:rPr>
              <a:t>→ </a:t>
            </a:r>
            <a:r>
              <a:rPr sz="2185" dirty="0">
                <a:latin typeface="Arial"/>
                <a:cs typeface="Arial"/>
              </a:rPr>
              <a:t>HermiT </a:t>
            </a:r>
            <a:r>
              <a:rPr sz="2185" spc="-11" dirty="0">
                <a:latin typeface="Arial"/>
                <a:cs typeface="Arial"/>
              </a:rPr>
              <a:t>(o</a:t>
            </a:r>
            <a:r>
              <a:rPr lang="es-EC" sz="2185" spc="-11" dirty="0" err="1">
                <a:latin typeface="Arial"/>
                <a:cs typeface="Arial"/>
              </a:rPr>
              <a:t>tros</a:t>
            </a:r>
            <a:r>
              <a:rPr lang="es-EC" sz="2185" spc="-11" dirty="0">
                <a:latin typeface="Arial"/>
                <a:cs typeface="Arial"/>
              </a:rPr>
              <a:t> razonadores pueden ser agregados</a:t>
            </a:r>
            <a:r>
              <a:rPr sz="2185" spc="-11" dirty="0">
                <a:latin typeface="Arial"/>
                <a:cs typeface="Arial"/>
              </a:rPr>
              <a:t>, </a:t>
            </a:r>
            <a:r>
              <a:rPr lang="es-EC" sz="2185" spc="-11" dirty="0">
                <a:latin typeface="Arial"/>
                <a:cs typeface="Arial"/>
              </a:rPr>
              <a:t>cuál utilizar depende de varios factores, como la expresividad de la ontología)</a:t>
            </a:r>
            <a:endParaRPr sz="2185" dirty="0">
              <a:latin typeface="Arial"/>
              <a:cs typeface="Arial"/>
            </a:endParaRPr>
          </a:p>
          <a:p>
            <a:pPr marL="485683" indent="-374670">
              <a:spcBef>
                <a:spcPts val="1278"/>
              </a:spcBef>
              <a:buFont typeface="Arial" panose="020B0604020202020204" pitchFamily="34" charset="0"/>
              <a:buChar char="•"/>
            </a:pPr>
            <a:r>
              <a:rPr sz="2185" spc="-33" dirty="0">
                <a:latin typeface="Arial"/>
                <a:cs typeface="Arial"/>
              </a:rPr>
              <a:t>final</a:t>
            </a:r>
            <a:r>
              <a:rPr lang="es-EC" sz="2185" spc="-33" dirty="0">
                <a:latin typeface="Arial"/>
                <a:cs typeface="Arial"/>
              </a:rPr>
              <a:t>mente</a:t>
            </a:r>
            <a:r>
              <a:rPr sz="2185" spc="-33" dirty="0">
                <a:latin typeface="Arial"/>
                <a:cs typeface="Arial"/>
              </a:rPr>
              <a:t>, </a:t>
            </a:r>
            <a:r>
              <a:rPr sz="2185" spc="-11" dirty="0">
                <a:latin typeface="Arial"/>
                <a:cs typeface="Arial"/>
              </a:rPr>
              <a:t>Reasoner </a:t>
            </a:r>
            <a:r>
              <a:rPr sz="2185" spc="120" dirty="0">
                <a:latin typeface="Lucida Sans Unicode"/>
                <a:cs typeface="Lucida Sans Unicode"/>
              </a:rPr>
              <a:t>→ </a:t>
            </a:r>
            <a:r>
              <a:rPr sz="2185" spc="11" dirty="0">
                <a:latin typeface="Arial"/>
                <a:cs typeface="Arial"/>
              </a:rPr>
              <a:t>Start</a:t>
            </a:r>
            <a:r>
              <a:rPr sz="2185" spc="208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reasoner</a:t>
            </a:r>
            <a:endParaRPr sz="218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54745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850620" y="1283603"/>
            <a:ext cx="9158681" cy="531014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5162056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Ejemplo Razonamiento</a:t>
            </a:r>
            <a:endParaRPr sz="3059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620" y="2472776"/>
            <a:ext cx="2331301" cy="4120974"/>
          </a:xfrm>
          <a:custGeom>
            <a:avLst/>
            <a:gdLst/>
            <a:ahLst/>
            <a:cxnLst/>
            <a:rect l="l" t="t" r="r" b="b"/>
            <a:pathLst>
              <a:path w="1008380" h="1980564">
                <a:moveTo>
                  <a:pt x="0" y="1980025"/>
                </a:moveTo>
                <a:lnTo>
                  <a:pt x="1008013" y="1980025"/>
                </a:lnTo>
                <a:lnTo>
                  <a:pt x="1008013" y="0"/>
                </a:lnTo>
                <a:lnTo>
                  <a:pt x="0" y="0"/>
                </a:lnTo>
                <a:lnTo>
                  <a:pt x="0" y="1980025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1995267" y="2662752"/>
            <a:ext cx="472027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42630396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183663" y="1783167"/>
            <a:ext cx="8992159" cy="532868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4839031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Ejemplo Razonamiento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410" y="3963894"/>
            <a:ext cx="906154" cy="32933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sz="1967" spc="-22" dirty="0">
                <a:solidFill>
                  <a:srgbClr val="FF0000"/>
                </a:solidFill>
                <a:latin typeface="Arial"/>
                <a:cs typeface="Arial"/>
              </a:rPr>
              <a:t>Infer</a:t>
            </a:r>
            <a:r>
              <a:rPr lang="es-EC" sz="1967" spc="-22" dirty="0">
                <a:solidFill>
                  <a:srgbClr val="FF0000"/>
                </a:solidFill>
                <a:latin typeface="Arial"/>
                <a:cs typeface="Arial"/>
              </a:rPr>
              <a:t>ido</a:t>
            </a:r>
            <a:endParaRPr sz="19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9041" y="4342289"/>
            <a:ext cx="1466777" cy="586988"/>
          </a:xfrm>
          <a:custGeom>
            <a:avLst/>
            <a:gdLst/>
            <a:ahLst/>
            <a:cxnLst/>
            <a:rect l="l" t="t" r="r" b="b"/>
            <a:pathLst>
              <a:path w="671194" h="268605">
                <a:moveTo>
                  <a:pt x="670683" y="0"/>
                </a:moveTo>
                <a:lnTo>
                  <a:pt x="0" y="268260"/>
                </a:lnTo>
              </a:path>
            </a:pathLst>
          </a:custGeom>
          <a:ln w="1518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5356718" y="4843086"/>
            <a:ext cx="88811" cy="131829"/>
          </a:xfrm>
          <a:custGeom>
            <a:avLst/>
            <a:gdLst/>
            <a:ahLst/>
            <a:cxnLst/>
            <a:rect l="l" t="t" r="r" b="b"/>
            <a:pathLst>
              <a:path w="40639" h="60325">
                <a:moveTo>
                  <a:pt x="40224" y="60148"/>
                </a:moveTo>
                <a:lnTo>
                  <a:pt x="32141" y="52717"/>
                </a:lnTo>
                <a:lnTo>
                  <a:pt x="20112" y="46661"/>
                </a:lnTo>
                <a:lnTo>
                  <a:pt x="8082" y="42650"/>
                </a:lnTo>
                <a:lnTo>
                  <a:pt x="0" y="41352"/>
                </a:lnTo>
                <a:lnTo>
                  <a:pt x="4957" y="34838"/>
                </a:lnTo>
                <a:lnTo>
                  <a:pt x="10901" y="23636"/>
                </a:lnTo>
                <a:lnTo>
                  <a:pt x="15436" y="10954"/>
                </a:lnTo>
                <a:lnTo>
                  <a:pt x="16164" y="0"/>
                </a:lnTo>
              </a:path>
            </a:pathLst>
          </a:custGeom>
          <a:ln w="12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6144840" y="4342288"/>
            <a:ext cx="1053248" cy="1754026"/>
          </a:xfrm>
          <a:custGeom>
            <a:avLst/>
            <a:gdLst/>
            <a:ahLst/>
            <a:cxnLst/>
            <a:rect l="l" t="t" r="r" b="b"/>
            <a:pathLst>
              <a:path w="481964" h="802639">
                <a:moveTo>
                  <a:pt x="481409" y="0"/>
                </a:moveTo>
                <a:lnTo>
                  <a:pt x="0" y="802317"/>
                </a:lnTo>
              </a:path>
            </a:pathLst>
          </a:custGeom>
          <a:ln w="1518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/>
          <p:nvPr/>
        </p:nvSpPr>
        <p:spPr>
          <a:xfrm>
            <a:off x="6111309" y="6013307"/>
            <a:ext cx="122116" cy="94362"/>
          </a:xfrm>
          <a:custGeom>
            <a:avLst/>
            <a:gdLst/>
            <a:ahLst/>
            <a:cxnLst/>
            <a:rect l="l" t="t" r="r" b="b"/>
            <a:pathLst>
              <a:path w="55880" h="43180">
                <a:moveTo>
                  <a:pt x="55794" y="33477"/>
                </a:moveTo>
                <a:lnTo>
                  <a:pt x="44815" y="32447"/>
                </a:lnTo>
                <a:lnTo>
                  <a:pt x="31514" y="34915"/>
                </a:lnTo>
                <a:lnTo>
                  <a:pt x="19456" y="39018"/>
                </a:lnTo>
                <a:lnTo>
                  <a:pt x="12204" y="42892"/>
                </a:lnTo>
                <a:lnTo>
                  <a:pt x="12210" y="34670"/>
                </a:lnTo>
                <a:lnTo>
                  <a:pt x="10156" y="22100"/>
                </a:lnTo>
                <a:lnTo>
                  <a:pt x="6075" y="9203"/>
                </a:lnTo>
                <a:lnTo>
                  <a:pt x="0" y="0"/>
                </a:lnTo>
              </a:path>
            </a:pathLst>
          </a:custGeom>
          <a:ln w="12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9" name="object 9"/>
          <p:cNvSpPr/>
          <p:nvPr/>
        </p:nvSpPr>
        <p:spPr>
          <a:xfrm>
            <a:off x="1183662" y="2960408"/>
            <a:ext cx="2254183" cy="4151446"/>
          </a:xfrm>
          <a:custGeom>
            <a:avLst/>
            <a:gdLst/>
            <a:ahLst/>
            <a:cxnLst/>
            <a:rect l="l" t="t" r="r" b="b"/>
            <a:pathLst>
              <a:path w="1008380" h="1980564">
                <a:moveTo>
                  <a:pt x="0" y="1980025"/>
                </a:moveTo>
                <a:lnTo>
                  <a:pt x="1008013" y="1980025"/>
                </a:lnTo>
                <a:lnTo>
                  <a:pt x="1008013" y="0"/>
                </a:lnTo>
                <a:lnTo>
                  <a:pt x="0" y="0"/>
                </a:lnTo>
                <a:lnTo>
                  <a:pt x="0" y="1980025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10" name="object 10"/>
          <p:cNvSpPr/>
          <p:nvPr/>
        </p:nvSpPr>
        <p:spPr>
          <a:xfrm>
            <a:off x="2379341" y="3162889"/>
            <a:ext cx="472027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275345131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7" y="130713"/>
            <a:ext cx="61244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Explicar las clases inferidas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50620" y="1949690"/>
            <a:ext cx="9281130" cy="1303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934" dirty="0"/>
              <a:t>Dar una explicación de las clases que ha sido</a:t>
            </a:r>
          </a:p>
          <a:p>
            <a:r>
              <a:rPr lang="es-EC" sz="3934"/>
              <a:t>clasificadas</a:t>
            </a:r>
          </a:p>
        </p:txBody>
      </p:sp>
    </p:spTree>
    <p:extLst>
      <p:ext uri="{BB962C8B-B14F-4D97-AF65-F5344CB8AC3E}">
        <p14:creationId xmlns:p14="http://schemas.microsoft.com/office/powerpoint/2010/main" val="41973295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9220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Fin </a:t>
            </a:r>
            <a:r>
              <a:rPr lang="es-EC" dirty="0"/>
              <a:t>Ejercicio 4 – OWL</a:t>
            </a:r>
            <a:br>
              <a:rPr lang="es-EC" dirty="0"/>
            </a:br>
            <a:r>
              <a:rPr lang="es-EC" dirty="0"/>
              <a:t>Inferencia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2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100" y="430784"/>
            <a:ext cx="435483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OWL </a:t>
            </a:r>
            <a:r>
              <a:rPr lang="es-EC" sz="3200" spc="-5" dirty="0" smtClean="0"/>
              <a:t>2 RESUMEN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37779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5107" t="32256" r="35748" b="10709"/>
          <a:stretch/>
        </p:blipFill>
        <p:spPr>
          <a:xfrm>
            <a:off x="216686" y="1495425"/>
            <a:ext cx="9978811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18515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Taller 12 – Práctica OWL</a:t>
            </a:r>
            <a:br>
              <a:rPr lang="es-EC" dirty="0" smtClean="0"/>
            </a:br>
            <a:r>
              <a:rPr lang="es-EC" smtClean="0"/>
              <a:t>Creación ontología </a:t>
            </a:r>
            <a:r>
              <a:rPr lang="es-EC" dirty="0" smtClean="0"/>
              <a:t>en Protege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8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2300" y="276225"/>
            <a:ext cx="9829800" cy="615553"/>
          </a:xfrm>
        </p:spPr>
        <p:txBody>
          <a:bodyPr/>
          <a:lstStyle/>
          <a:p>
            <a:r>
              <a:rPr lang="es-EC" dirty="0" smtClean="0"/>
              <a:t>… </a:t>
            </a:r>
            <a:r>
              <a:rPr lang="es-EC" dirty="0"/>
              <a:t>Suposición Mundo Abierto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622300" y="1507331"/>
            <a:ext cx="9075420" cy="499113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Sistema </a:t>
            </a:r>
            <a:r>
              <a:rPr lang="en-US" sz="3200" dirty="0" err="1" smtClean="0">
                <a:solidFill>
                  <a:schemeClr val="tx1"/>
                </a:solidFill>
              </a:rPr>
              <a:t>Mundo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Cerrado</a:t>
            </a:r>
            <a:r>
              <a:rPr lang="en-US" sz="3200" dirty="0" smtClean="0">
                <a:solidFill>
                  <a:schemeClr val="tx1"/>
                </a:solidFill>
              </a:rPr>
              <a:t> (CWA), </a:t>
            </a:r>
            <a:r>
              <a:rPr lang="en-US" sz="3200" b="1" dirty="0" smtClean="0">
                <a:solidFill>
                  <a:schemeClr val="tx1"/>
                </a:solidFill>
              </a:rPr>
              <a:t>error</a:t>
            </a:r>
          </a:p>
          <a:p>
            <a:pPr lvl="1"/>
            <a:r>
              <a:rPr lang="es-EC" sz="3200" dirty="0"/>
              <a:t>Una persona solo puede ser ciudadano de un país y asumimos que Estados Unidos y Ecuador son países diferentes</a:t>
            </a:r>
            <a:r>
              <a:rPr lang="es-EC" sz="3200" dirty="0" smtClean="0"/>
              <a:t>.</a:t>
            </a:r>
          </a:p>
          <a:p>
            <a:pPr lvl="1"/>
            <a:r>
              <a:rPr lang="en-US" sz="3200" dirty="0" smtClean="0"/>
              <a:t>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Sistema </a:t>
            </a:r>
            <a:r>
              <a:rPr lang="en-US" sz="3200" dirty="0" err="1" smtClean="0">
                <a:solidFill>
                  <a:schemeClr val="tx1"/>
                </a:solidFill>
              </a:rPr>
              <a:t>Mundo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Abierto</a:t>
            </a:r>
            <a:r>
              <a:rPr lang="en-US" sz="3200" dirty="0" smtClean="0">
                <a:solidFill>
                  <a:schemeClr val="tx1"/>
                </a:solidFill>
              </a:rPr>
              <a:t> (OWA), </a:t>
            </a:r>
            <a:r>
              <a:rPr lang="es-EC" sz="3200" dirty="0">
                <a:solidFill>
                  <a:schemeClr val="tx1"/>
                </a:solidFill>
              </a:rPr>
              <a:t>en lugar de generar un error, </a:t>
            </a:r>
            <a:r>
              <a:rPr lang="es-EC" sz="3200" b="1" dirty="0">
                <a:solidFill>
                  <a:schemeClr val="tx1"/>
                </a:solidFill>
              </a:rPr>
              <a:t>inferiría una nueva declaración</a:t>
            </a:r>
            <a:r>
              <a:rPr lang="es-EC" sz="3200" dirty="0" smtClean="0">
                <a:solidFill>
                  <a:schemeClr val="tx1"/>
                </a:solidFill>
              </a:rPr>
              <a:t>.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s-EC" sz="3200" dirty="0"/>
              <a:t>La lógica es la siguiente: "Si una persona solo puede ser ciudadano de un país, y si Mauricio es ciudadano de </a:t>
            </a:r>
            <a:r>
              <a:rPr lang="es-EC" sz="3200" dirty="0" smtClean="0"/>
              <a:t>EE.UU</a:t>
            </a:r>
            <a:r>
              <a:rPr lang="es-EC" sz="3200" dirty="0"/>
              <a:t>. </a:t>
            </a:r>
            <a:r>
              <a:rPr lang="es-EC" sz="3200" dirty="0" smtClean="0"/>
              <a:t>y </a:t>
            </a:r>
            <a:r>
              <a:rPr lang="es-EC" sz="3200" dirty="0"/>
              <a:t>Ecuador, entonces </a:t>
            </a:r>
            <a:r>
              <a:rPr lang="es-EC" sz="3200" dirty="0" smtClean="0"/>
              <a:t>EE.UU</a:t>
            </a:r>
            <a:r>
              <a:rPr lang="es-EC" sz="3200" dirty="0"/>
              <a:t>. </a:t>
            </a:r>
            <a:r>
              <a:rPr lang="es-EC" sz="3200" dirty="0" smtClean="0"/>
              <a:t>y </a:t>
            </a:r>
            <a:r>
              <a:rPr lang="es-EC" sz="3200" dirty="0"/>
              <a:t>Ecuador deben ser lo mismo".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410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9900" y="276225"/>
            <a:ext cx="9906000" cy="615553"/>
          </a:xfrm>
        </p:spPr>
        <p:txBody>
          <a:bodyPr/>
          <a:lstStyle/>
          <a:p>
            <a:r>
              <a:rPr lang="es-EC" dirty="0" smtClean="0"/>
              <a:t>… </a:t>
            </a:r>
            <a:r>
              <a:rPr lang="es-EC" dirty="0"/>
              <a:t>Suposición </a:t>
            </a:r>
            <a:r>
              <a:rPr lang="es-EC" dirty="0" smtClean="0"/>
              <a:t>Nombre Único 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808990" y="1764666"/>
            <a:ext cx="9075420" cy="49911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600" dirty="0">
                <a:solidFill>
                  <a:schemeClr val="tx1"/>
                </a:solidFill>
              </a:rPr>
              <a:t>En el caso de CWA, asumimos que USA y Ecuador son países diferentes.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600" dirty="0">
                <a:solidFill>
                  <a:schemeClr val="tx1"/>
                </a:solidFill>
              </a:rPr>
              <a:t>Con OWA, esto no se asume.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600" dirty="0">
                <a:solidFill>
                  <a:schemeClr val="tx1"/>
                </a:solidFill>
              </a:rPr>
              <a:t>Esto es lo que se llama </a:t>
            </a:r>
            <a:r>
              <a:rPr lang="es-EC" sz="3600" b="1" dirty="0" smtClean="0">
                <a:solidFill>
                  <a:schemeClr val="tx1"/>
                </a:solidFill>
              </a:rPr>
              <a:t>Suposición de Nombre Único</a:t>
            </a:r>
            <a:r>
              <a:rPr lang="es-EC" sz="3600" dirty="0" smtClean="0">
                <a:solidFill>
                  <a:schemeClr val="tx1"/>
                </a:solidFill>
              </a:rPr>
              <a:t> (UNA).</a:t>
            </a:r>
            <a:endParaRPr lang="es-EC" sz="3600" dirty="0">
              <a:solidFill>
                <a:schemeClr val="tx1"/>
              </a:solidFill>
            </a:endParaRPr>
          </a:p>
          <a:p>
            <a:pPr lvl="2"/>
            <a:endParaRPr lang="es-EC" sz="3600" dirty="0" smtClean="0"/>
          </a:p>
          <a:p>
            <a:pPr lvl="2"/>
            <a:r>
              <a:rPr lang="es-EC" sz="3600" dirty="0" smtClean="0"/>
              <a:t>Los </a:t>
            </a:r>
            <a:r>
              <a:rPr lang="es-EC" sz="3600" dirty="0"/>
              <a:t>sistemas CWA tienen UNA.</a:t>
            </a:r>
          </a:p>
          <a:p>
            <a:pPr lvl="2"/>
            <a:r>
              <a:rPr lang="es-EC" sz="3600" dirty="0"/>
              <a:t>Los sistemas OWA no tienen UNA</a:t>
            </a:r>
          </a:p>
        </p:txBody>
      </p:sp>
    </p:spTree>
    <p:extLst>
      <p:ext uri="{BB962C8B-B14F-4D97-AF65-F5344CB8AC3E}">
        <p14:creationId xmlns:p14="http://schemas.microsoft.com/office/powerpoint/2010/main" val="11756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2300" y="352425"/>
            <a:ext cx="9829800" cy="615553"/>
          </a:xfrm>
        </p:spPr>
        <p:txBody>
          <a:bodyPr/>
          <a:lstStyle/>
          <a:p>
            <a:r>
              <a:rPr lang="en-US" dirty="0" err="1" smtClean="0"/>
              <a:t>Suposición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/>
              <a:t> </a:t>
            </a:r>
            <a:r>
              <a:rPr lang="en-US" dirty="0" err="1" smtClean="0"/>
              <a:t>Único</a:t>
            </a:r>
            <a:r>
              <a:rPr lang="en-US" dirty="0"/>
              <a:t> (UNA</a:t>
            </a:r>
            <a:r>
              <a:rPr lang="en-US" dirty="0" smtClean="0"/>
              <a:t>)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622300" y="1495425"/>
            <a:ext cx="9075420" cy="49911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err="1"/>
              <a:t>Consideremos</a:t>
            </a:r>
            <a:r>
              <a:rPr lang="en-US" sz="3200" dirty="0"/>
              <a:t> </a:t>
            </a:r>
            <a:r>
              <a:rPr lang="en-US" sz="3200" dirty="0" err="1" smtClean="0"/>
              <a:t>otro</a:t>
            </a:r>
            <a:r>
              <a:rPr lang="en-US" sz="3200" dirty="0" smtClean="0"/>
              <a:t> </a:t>
            </a:r>
            <a:r>
              <a:rPr lang="en-US" sz="3200" dirty="0" err="1" smtClean="0"/>
              <a:t>ejemplo</a:t>
            </a:r>
            <a:r>
              <a:rPr lang="en-US" sz="3200" dirty="0" smtClean="0"/>
              <a:t> </a:t>
            </a:r>
            <a:r>
              <a:rPr lang="en-US" sz="3200" dirty="0"/>
              <a:t>: </a:t>
            </a:r>
          </a:p>
          <a:p>
            <a:endParaRPr lang="en-US" sz="3200" dirty="0"/>
          </a:p>
          <a:p>
            <a:pPr marL="504200" lvl="1"/>
            <a:r>
              <a:rPr lang="en-US" sz="3200" dirty="0"/>
              <a:t>:</a:t>
            </a:r>
            <a:r>
              <a:rPr lang="en-US" sz="3200" dirty="0" smtClean="0"/>
              <a:t>Pedro :</a:t>
            </a:r>
            <a:r>
              <a:rPr lang="en-US" sz="3200" dirty="0" err="1" smtClean="0"/>
              <a:t>padreDe</a:t>
            </a:r>
            <a:r>
              <a:rPr lang="en-US" sz="3200" dirty="0" smtClean="0"/>
              <a:t> </a:t>
            </a:r>
            <a:r>
              <a:rPr lang="en-US" sz="3200" dirty="0"/>
              <a:t>:</a:t>
            </a:r>
            <a:r>
              <a:rPr lang="en-US" sz="3200" dirty="0" smtClean="0"/>
              <a:t>Julia, </a:t>
            </a:r>
            <a:r>
              <a:rPr lang="en-US" sz="3200" dirty="0"/>
              <a:t>:</a:t>
            </a:r>
            <a:r>
              <a:rPr lang="en-US" sz="3200" dirty="0" err="1" smtClean="0"/>
              <a:t>María</a:t>
            </a:r>
            <a:r>
              <a:rPr lang="en-US" sz="3200" dirty="0" smtClean="0"/>
              <a:t> </a:t>
            </a:r>
            <a:r>
              <a:rPr lang="en-US" sz="3200" dirty="0"/>
              <a:t>. </a:t>
            </a:r>
          </a:p>
          <a:p>
            <a:pPr marL="504200" lvl="1"/>
            <a:endParaRPr lang="en-US" sz="3200" dirty="0"/>
          </a:p>
          <a:p>
            <a:r>
              <a:rPr lang="es-EC" sz="3200" dirty="0"/>
              <a:t>• ¿Cuántos hijos tiene Pedro?</a:t>
            </a:r>
          </a:p>
          <a:p>
            <a:endParaRPr lang="es-EC" sz="3200" dirty="0"/>
          </a:p>
          <a:p>
            <a:pPr lvl="1"/>
            <a:r>
              <a:rPr lang="es-EC" sz="3200" dirty="0"/>
              <a:t>• La intuición dice: dos niños.</a:t>
            </a:r>
          </a:p>
          <a:p>
            <a:pPr lvl="1"/>
            <a:r>
              <a:rPr lang="es-EC" sz="3200" dirty="0"/>
              <a:t>• Sin embargo, también podría tener tres o más</a:t>
            </a:r>
          </a:p>
          <a:p>
            <a:pPr lvl="1"/>
            <a:r>
              <a:rPr lang="es-EC" sz="3200" dirty="0"/>
              <a:t>    (o también solo uno)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184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974" y="253040"/>
            <a:ext cx="9900425" cy="651229"/>
          </a:xfrm>
          <a:prstGeom prst="rect">
            <a:avLst/>
          </a:prstGeom>
        </p:spPr>
        <p:txBody>
          <a:bodyPr vert="horz" wrap="square" lIns="0" tIns="35331" rIns="0" bIns="0" rtlCol="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26173">
              <a:spcBef>
                <a:spcPts val="279"/>
              </a:spcBef>
            </a:pPr>
            <a:r>
              <a:rPr spc="31" dirty="0"/>
              <a:t>S</a:t>
            </a:r>
            <a:r>
              <a:rPr lang="es-EC" spc="31" dirty="0" err="1"/>
              <a:t>intaxis</a:t>
            </a:r>
            <a:r>
              <a:rPr spc="31" dirty="0"/>
              <a:t> – DL, </a:t>
            </a:r>
            <a:r>
              <a:rPr spc="21" dirty="0"/>
              <a:t>OWL,</a:t>
            </a:r>
            <a:r>
              <a:rPr spc="-124" dirty="0"/>
              <a:t> </a:t>
            </a:r>
            <a:r>
              <a:rPr spc="31" dirty="0"/>
              <a:t>Manchester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272" y="1255763"/>
            <a:ext cx="4284260" cy="992422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185" dirty="0" err="1">
                <a:latin typeface="Arial"/>
                <a:cs typeface="Arial"/>
              </a:rPr>
              <a:t>Prot</a:t>
            </a:r>
            <a:r>
              <a:rPr lang="es-EC" sz="2061" spc="-185" dirty="0">
                <a:latin typeface="Arial"/>
                <a:cs typeface="Arial"/>
              </a:rPr>
              <a:t>é</a:t>
            </a:r>
            <a:r>
              <a:rPr sz="2061" spc="-185" dirty="0">
                <a:latin typeface="Arial"/>
                <a:cs typeface="Arial"/>
              </a:rPr>
              <a:t>g</a:t>
            </a:r>
            <a:r>
              <a:rPr lang="es-EC" sz="2061" spc="-185" dirty="0">
                <a:latin typeface="Arial"/>
                <a:cs typeface="Arial"/>
              </a:rPr>
              <a:t>é</a:t>
            </a:r>
            <a:r>
              <a:rPr sz="2061" spc="-185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us</a:t>
            </a:r>
            <a:r>
              <a:rPr lang="es-EC" sz="2061" spc="-10" dirty="0">
                <a:latin typeface="Arial"/>
                <a:cs typeface="Arial"/>
              </a:rPr>
              <a:t>a la sintaxis </a:t>
            </a:r>
            <a:r>
              <a:rPr sz="2061" spc="-10" dirty="0">
                <a:latin typeface="Arial"/>
                <a:cs typeface="Arial"/>
              </a:rPr>
              <a:t>Manchester</a:t>
            </a:r>
            <a:r>
              <a:rPr sz="2061" spc="-21" dirty="0">
                <a:latin typeface="Arial"/>
                <a:cs typeface="Arial"/>
              </a:rPr>
              <a:t> </a:t>
            </a:r>
            <a:endParaRPr sz="2061" dirty="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2164" dirty="0">
              <a:latin typeface="Times New Roman"/>
              <a:cs typeface="Times New Roman"/>
            </a:endParaRPr>
          </a:p>
          <a:p>
            <a:pPr marL="863705">
              <a:tabLst>
                <a:tab pos="3585689" algn="l"/>
              </a:tabLst>
            </a:pPr>
            <a:r>
              <a:rPr sz="2061" spc="-10" dirty="0">
                <a:solidFill>
                  <a:srgbClr val="3333B2"/>
                </a:solidFill>
                <a:latin typeface="Arial"/>
                <a:cs typeface="Arial"/>
              </a:rPr>
              <a:t>DL	</a:t>
            </a:r>
            <a:r>
              <a:rPr sz="2061" spc="-31" dirty="0">
                <a:solidFill>
                  <a:srgbClr val="3333B2"/>
                </a:solidFill>
                <a:latin typeface="Arial"/>
                <a:cs typeface="Arial"/>
              </a:rPr>
              <a:t>OWL</a:t>
            </a:r>
            <a:endParaRPr sz="206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1024" y="1890211"/>
            <a:ext cx="1414566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10" dirty="0">
                <a:solidFill>
                  <a:srgbClr val="3333B2"/>
                </a:solidFill>
                <a:latin typeface="Arial"/>
                <a:cs typeface="Arial"/>
              </a:rPr>
              <a:t>Manchester</a:t>
            </a:r>
            <a:endParaRPr sz="206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8723" y="2515967"/>
            <a:ext cx="255171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288" dirty="0">
                <a:latin typeface="Lucida Sans Unicode"/>
                <a:cs typeface="Lucida Sans Unicode"/>
              </a:rPr>
              <a:t>T</a:t>
            </a:r>
            <a:endParaRPr sz="2061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6887" y="2583873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7" name="object 7"/>
          <p:cNvSpPr/>
          <p:nvPr/>
        </p:nvSpPr>
        <p:spPr>
          <a:xfrm>
            <a:off x="7035488" y="2583873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8" name="object 8"/>
          <p:cNvSpPr txBox="1"/>
          <p:nvPr/>
        </p:nvSpPr>
        <p:spPr>
          <a:xfrm>
            <a:off x="1468723" y="2828849"/>
            <a:ext cx="255171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52" dirty="0">
                <a:latin typeface="Lucida Sans Unicode"/>
                <a:cs typeface="Lucida Sans Unicode"/>
              </a:rPr>
              <a:t>⊥</a:t>
            </a:r>
            <a:endParaRPr sz="2061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6887" y="289675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0" name="object 10"/>
          <p:cNvSpPr/>
          <p:nvPr/>
        </p:nvSpPr>
        <p:spPr>
          <a:xfrm>
            <a:off x="7035488" y="289675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1" name="object 11"/>
          <p:cNvSpPr/>
          <p:nvPr/>
        </p:nvSpPr>
        <p:spPr>
          <a:xfrm>
            <a:off x="3346887" y="320963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2" name="object 12"/>
          <p:cNvSpPr/>
          <p:nvPr/>
        </p:nvSpPr>
        <p:spPr>
          <a:xfrm>
            <a:off x="7035488" y="320963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3" name="object 13"/>
          <p:cNvSpPr/>
          <p:nvPr/>
        </p:nvSpPr>
        <p:spPr>
          <a:xfrm>
            <a:off x="3346887" y="352251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4" name="object 14"/>
          <p:cNvSpPr/>
          <p:nvPr/>
        </p:nvSpPr>
        <p:spPr>
          <a:xfrm>
            <a:off x="7035488" y="3522512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5" name="object 15"/>
          <p:cNvSpPr txBox="1"/>
          <p:nvPr/>
        </p:nvSpPr>
        <p:spPr>
          <a:xfrm>
            <a:off x="1468721" y="3141752"/>
            <a:ext cx="1748251" cy="1005631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 marR="10469">
              <a:spcBef>
                <a:spcPts val="195"/>
              </a:spcBef>
            </a:pPr>
            <a:r>
              <a:rPr sz="2061" spc="-10" dirty="0">
                <a:latin typeface="Arial"/>
                <a:cs typeface="Arial"/>
              </a:rPr>
              <a:t>Concept</a:t>
            </a:r>
            <a:r>
              <a:rPr lang="es-EC" sz="2061" spc="-10" dirty="0">
                <a:latin typeface="Arial"/>
                <a:cs typeface="Arial"/>
              </a:rPr>
              <a:t>o</a:t>
            </a:r>
            <a:r>
              <a:rPr sz="2061" spc="-10" dirty="0">
                <a:latin typeface="Arial"/>
                <a:cs typeface="Arial"/>
              </a:rPr>
              <a:t>  </a:t>
            </a:r>
            <a:endParaRPr lang="es-EC" sz="2061" spc="-10" dirty="0">
              <a:latin typeface="Arial"/>
              <a:cs typeface="Arial"/>
            </a:endParaRPr>
          </a:p>
          <a:p>
            <a:pPr marL="26173" marR="10469">
              <a:spcBef>
                <a:spcPts val="195"/>
              </a:spcBef>
            </a:pPr>
            <a:r>
              <a:rPr sz="2061" spc="-10" dirty="0" err="1">
                <a:latin typeface="Arial"/>
                <a:cs typeface="Arial"/>
              </a:rPr>
              <a:t>Rol</a:t>
            </a:r>
            <a:endParaRPr sz="2061" dirty="0">
              <a:latin typeface="Arial"/>
              <a:cs typeface="Arial"/>
            </a:endParaRPr>
          </a:p>
          <a:p>
            <a:pPr marL="26173">
              <a:lnSpc>
                <a:spcPts val="2452"/>
              </a:lnSpc>
            </a:pPr>
            <a:r>
              <a:rPr sz="2061" spc="-144" dirty="0">
                <a:latin typeface="Lucida Sans Unicode"/>
                <a:cs typeface="Lucida Sans Unicode"/>
              </a:rPr>
              <a:t>¬</a:t>
            </a:r>
            <a:r>
              <a:rPr sz="2061" i="1" spc="-144" dirty="0">
                <a:latin typeface="Arial"/>
                <a:cs typeface="Arial"/>
              </a:rPr>
              <a:t>C</a:t>
            </a:r>
            <a:endParaRPr sz="2061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46887" y="3835391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17" name="object 17"/>
          <p:cNvSpPr/>
          <p:nvPr/>
        </p:nvSpPr>
        <p:spPr>
          <a:xfrm>
            <a:off x="7035488" y="3835391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1468722" y="4080392"/>
                <a:ext cx="735417" cy="342244"/>
              </a:xfrm>
              <a:prstGeom prst="rect">
                <a:avLst/>
              </a:prstGeom>
            </p:spPr>
            <p:txBody>
              <a:bodyPr vert="horz" wrap="square" lIns="0" tIns="24863" rIns="0" bIns="0" rtlCol="0">
                <a:spAutoFit/>
              </a:bodyPr>
              <a:lstStyle/>
              <a:p>
                <a:pPr marL="26173">
                  <a:spcBef>
                    <a:spcPts val="195"/>
                  </a:spcBef>
                </a:pPr>
                <a:r>
                  <a:rPr sz="2061" i="1" spc="-10" dirty="0">
                    <a:latin typeface="Arial"/>
                    <a:cs typeface="Arial"/>
                  </a:rPr>
                  <a:t>C </a:t>
                </a:r>
                <a14:m>
                  <m:oMath xmlns:m="http://schemas.openxmlformats.org/officeDocument/2006/math">
                    <m:r>
                      <a:rPr lang="es-EC" sz="2061" i="1" spc="-154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⊔</m:t>
                    </m:r>
                  </m:oMath>
                </a14:m>
                <a:r>
                  <a:rPr sz="2061" spc="-351" dirty="0">
                    <a:latin typeface="Lucida Sans Unicode"/>
                    <a:cs typeface="Lucida Sans Unicode"/>
                  </a:rPr>
                  <a:t> </a:t>
                </a:r>
                <a:r>
                  <a:rPr sz="2061" i="1" spc="-10" dirty="0">
                    <a:latin typeface="Arial"/>
                    <a:cs typeface="Arial"/>
                  </a:rPr>
                  <a:t>D</a:t>
                </a:r>
                <a:endParaRPr sz="206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4" y="1875452"/>
                <a:ext cx="356870" cy="166071"/>
              </a:xfrm>
              <a:prstGeom prst="rect">
                <a:avLst/>
              </a:prstGeom>
              <a:blipFill rotWithShape="0">
                <a:blip r:embed="rId2"/>
                <a:stretch>
                  <a:fillRect l="-18644" t="-29630" r="-13559" b="-3703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9"/>
          <p:cNvSpPr/>
          <p:nvPr/>
        </p:nvSpPr>
        <p:spPr>
          <a:xfrm>
            <a:off x="3346887" y="4148295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0" name="object 20"/>
          <p:cNvSpPr/>
          <p:nvPr/>
        </p:nvSpPr>
        <p:spPr>
          <a:xfrm>
            <a:off x="7035488" y="4148295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1468722" y="4393271"/>
                <a:ext cx="735417" cy="342244"/>
              </a:xfrm>
              <a:prstGeom prst="rect">
                <a:avLst/>
              </a:prstGeom>
            </p:spPr>
            <p:txBody>
              <a:bodyPr vert="horz" wrap="square" lIns="0" tIns="24863" rIns="0" bIns="0" rtlCol="0">
                <a:spAutoFit/>
              </a:bodyPr>
              <a:lstStyle/>
              <a:p>
                <a:pPr marL="26173">
                  <a:spcBef>
                    <a:spcPts val="195"/>
                  </a:spcBef>
                </a:pPr>
                <a:r>
                  <a:rPr sz="2061" i="1" spc="-10" dirty="0">
                    <a:latin typeface="Arial"/>
                    <a:cs typeface="Arial"/>
                  </a:rPr>
                  <a:t>C </a:t>
                </a:r>
                <a14:m>
                  <m:oMath xmlns:m="http://schemas.openxmlformats.org/officeDocument/2006/math">
                    <m:r>
                      <a:rPr lang="es-EC" sz="2061" i="1" spc="-154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⊓</m:t>
                    </m:r>
                  </m:oMath>
                </a14:m>
                <a:r>
                  <a:rPr sz="2061" spc="-351" dirty="0">
                    <a:latin typeface="Lucida Sans Unicode"/>
                    <a:cs typeface="Lucida Sans Unicode"/>
                  </a:rPr>
                  <a:t> </a:t>
                </a:r>
                <a:r>
                  <a:rPr sz="2061" i="1" spc="-10" dirty="0">
                    <a:latin typeface="Arial"/>
                    <a:cs typeface="Arial"/>
                  </a:rPr>
                  <a:t>D</a:t>
                </a:r>
                <a:endParaRPr sz="206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4" y="2027280"/>
                <a:ext cx="356870" cy="166071"/>
              </a:xfrm>
              <a:prstGeom prst="rect">
                <a:avLst/>
              </a:prstGeom>
              <a:blipFill rotWithShape="0">
                <a:blip r:embed="rId3"/>
                <a:stretch>
                  <a:fillRect l="-18644" t="-29630" r="-13559" b="-3703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2"/>
          <p:cNvSpPr/>
          <p:nvPr/>
        </p:nvSpPr>
        <p:spPr>
          <a:xfrm>
            <a:off x="3346887" y="4461175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3" name="object 23"/>
          <p:cNvSpPr/>
          <p:nvPr/>
        </p:nvSpPr>
        <p:spPr>
          <a:xfrm>
            <a:off x="7035488" y="4461175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4" name="object 24"/>
          <p:cNvSpPr txBox="1"/>
          <p:nvPr/>
        </p:nvSpPr>
        <p:spPr>
          <a:xfrm>
            <a:off x="1468724" y="4706151"/>
            <a:ext cx="574462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235" dirty="0">
                <a:latin typeface="Lucida Sans Unicode"/>
                <a:cs typeface="Lucida Sans Unicode"/>
              </a:rPr>
              <a:t>∃</a:t>
            </a:r>
            <a:r>
              <a:rPr sz="2061" i="1" spc="216" dirty="0">
                <a:latin typeface="Arial"/>
                <a:cs typeface="Arial"/>
              </a:rPr>
              <a:t>r</a:t>
            </a:r>
            <a:r>
              <a:rPr sz="2061" i="1" spc="-10" dirty="0">
                <a:latin typeface="Arial"/>
                <a:cs typeface="Arial"/>
              </a:rPr>
              <a:t>.C</a:t>
            </a:r>
            <a:endParaRPr sz="2061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46887" y="4774056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6" name="object 26"/>
          <p:cNvSpPr/>
          <p:nvPr/>
        </p:nvSpPr>
        <p:spPr>
          <a:xfrm>
            <a:off x="7035488" y="4774056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7" name="object 27"/>
          <p:cNvSpPr txBox="1"/>
          <p:nvPr/>
        </p:nvSpPr>
        <p:spPr>
          <a:xfrm>
            <a:off x="1468724" y="5019055"/>
            <a:ext cx="574462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690" dirty="0">
                <a:latin typeface="Lucida Sans Unicode"/>
                <a:cs typeface="Lucida Sans Unicode"/>
              </a:rPr>
              <a:t>∀</a:t>
            </a:r>
            <a:r>
              <a:rPr sz="2061" i="1" spc="216" dirty="0">
                <a:latin typeface="Arial"/>
                <a:cs typeface="Arial"/>
              </a:rPr>
              <a:t>r</a:t>
            </a:r>
            <a:r>
              <a:rPr sz="2061" i="1" spc="-10" dirty="0">
                <a:latin typeface="Arial"/>
                <a:cs typeface="Arial"/>
              </a:rPr>
              <a:t>.C</a:t>
            </a:r>
            <a:endParaRPr sz="2061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46887" y="5086936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29" name="object 29"/>
          <p:cNvSpPr/>
          <p:nvPr/>
        </p:nvSpPr>
        <p:spPr>
          <a:xfrm>
            <a:off x="7035488" y="5086936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0" name="object 30"/>
          <p:cNvSpPr txBox="1"/>
          <p:nvPr/>
        </p:nvSpPr>
        <p:spPr>
          <a:xfrm>
            <a:off x="1468724" y="5331935"/>
            <a:ext cx="1145000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21" dirty="0">
                <a:latin typeface="Tahoma"/>
                <a:cs typeface="Tahoma"/>
              </a:rPr>
              <a:t>(</a:t>
            </a:r>
            <a:r>
              <a:rPr sz="2061" spc="-21" dirty="0">
                <a:latin typeface="Lucida Sans Unicode"/>
                <a:cs typeface="Lucida Sans Unicode"/>
              </a:rPr>
              <a:t>≥ </a:t>
            </a:r>
            <a:r>
              <a:rPr sz="2061" i="1" spc="-10" dirty="0">
                <a:latin typeface="Arial"/>
                <a:cs typeface="Arial"/>
              </a:rPr>
              <a:t>n r</a:t>
            </a:r>
            <a:r>
              <a:rPr sz="2061" i="1" spc="-515" dirty="0">
                <a:latin typeface="Arial"/>
                <a:cs typeface="Arial"/>
              </a:rPr>
              <a:t> </a:t>
            </a:r>
            <a:r>
              <a:rPr sz="2061" i="1" spc="31" dirty="0">
                <a:latin typeface="Arial"/>
                <a:cs typeface="Arial"/>
              </a:rPr>
              <a:t>.C</a:t>
            </a:r>
            <a:r>
              <a:rPr sz="2061" spc="31" dirty="0">
                <a:latin typeface="Tahoma"/>
                <a:cs typeface="Tahoma"/>
              </a:rPr>
              <a:t>)</a:t>
            </a:r>
            <a:endParaRPr sz="2061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46887" y="5399814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2" name="object 32"/>
          <p:cNvSpPr/>
          <p:nvPr/>
        </p:nvSpPr>
        <p:spPr>
          <a:xfrm>
            <a:off x="7035488" y="5399814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3" name="object 33"/>
          <p:cNvSpPr txBox="1"/>
          <p:nvPr/>
        </p:nvSpPr>
        <p:spPr>
          <a:xfrm>
            <a:off x="1468724" y="5644815"/>
            <a:ext cx="1145000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21" dirty="0">
                <a:latin typeface="Tahoma"/>
                <a:cs typeface="Tahoma"/>
              </a:rPr>
              <a:t>(</a:t>
            </a:r>
            <a:r>
              <a:rPr sz="2061" spc="-21" dirty="0">
                <a:latin typeface="Lucida Sans Unicode"/>
                <a:cs typeface="Lucida Sans Unicode"/>
              </a:rPr>
              <a:t>≤ </a:t>
            </a:r>
            <a:r>
              <a:rPr sz="2061" i="1" spc="-10" dirty="0">
                <a:latin typeface="Arial"/>
                <a:cs typeface="Arial"/>
              </a:rPr>
              <a:t>n r</a:t>
            </a:r>
            <a:r>
              <a:rPr sz="2061" i="1" spc="-515" dirty="0">
                <a:latin typeface="Arial"/>
                <a:cs typeface="Arial"/>
              </a:rPr>
              <a:t> </a:t>
            </a:r>
            <a:r>
              <a:rPr sz="2061" i="1" spc="31" dirty="0">
                <a:latin typeface="Arial"/>
                <a:cs typeface="Arial"/>
              </a:rPr>
              <a:t>.C</a:t>
            </a:r>
            <a:r>
              <a:rPr sz="2061" spc="31" dirty="0">
                <a:latin typeface="Tahoma"/>
                <a:cs typeface="Tahoma"/>
              </a:rPr>
              <a:t>)</a:t>
            </a:r>
            <a:endParaRPr sz="2061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46887" y="5712694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5" name="object 35"/>
          <p:cNvSpPr/>
          <p:nvPr/>
        </p:nvSpPr>
        <p:spPr>
          <a:xfrm>
            <a:off x="7035488" y="5712694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6" name="object 36"/>
          <p:cNvSpPr txBox="1"/>
          <p:nvPr/>
        </p:nvSpPr>
        <p:spPr>
          <a:xfrm>
            <a:off x="1468724" y="5957693"/>
            <a:ext cx="1145000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52" dirty="0">
                <a:latin typeface="Tahoma"/>
                <a:cs typeface="Tahoma"/>
              </a:rPr>
              <a:t>(=</a:t>
            </a:r>
            <a:r>
              <a:rPr sz="2061" spc="-133" dirty="0">
                <a:latin typeface="Tahoma"/>
                <a:cs typeface="Tahoma"/>
              </a:rPr>
              <a:t> </a:t>
            </a:r>
            <a:r>
              <a:rPr sz="2061" i="1" spc="-10" dirty="0">
                <a:latin typeface="Arial"/>
                <a:cs typeface="Arial"/>
              </a:rPr>
              <a:t>n</a:t>
            </a:r>
            <a:r>
              <a:rPr sz="2061" i="1" spc="-31" dirty="0">
                <a:latin typeface="Arial"/>
                <a:cs typeface="Arial"/>
              </a:rPr>
              <a:t> </a:t>
            </a:r>
            <a:r>
              <a:rPr sz="2061" i="1" spc="-10" dirty="0">
                <a:latin typeface="Arial"/>
                <a:cs typeface="Arial"/>
              </a:rPr>
              <a:t>r</a:t>
            </a:r>
            <a:r>
              <a:rPr sz="2061" i="1" spc="-372" dirty="0">
                <a:latin typeface="Arial"/>
                <a:cs typeface="Arial"/>
              </a:rPr>
              <a:t> </a:t>
            </a:r>
            <a:r>
              <a:rPr sz="2061" i="1" spc="31" dirty="0">
                <a:latin typeface="Arial"/>
                <a:cs typeface="Arial"/>
              </a:rPr>
              <a:t>.C</a:t>
            </a:r>
            <a:r>
              <a:rPr sz="2061" spc="31" dirty="0">
                <a:latin typeface="Tahoma"/>
                <a:cs typeface="Tahoma"/>
              </a:rPr>
              <a:t>)</a:t>
            </a:r>
            <a:endParaRPr sz="2061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46887" y="6025599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38" name="object 38"/>
          <p:cNvSpPr txBox="1"/>
          <p:nvPr/>
        </p:nvSpPr>
        <p:spPr>
          <a:xfrm>
            <a:off x="3477170" y="2515968"/>
            <a:ext cx="3428457" cy="3874749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 marR="2027092">
              <a:spcBef>
                <a:spcPts val="195"/>
              </a:spcBef>
            </a:pPr>
            <a:r>
              <a:rPr sz="2061" spc="-10" dirty="0">
                <a:latin typeface="Arial"/>
                <a:cs typeface="Arial"/>
              </a:rPr>
              <a:t>owl:Thing  </a:t>
            </a:r>
            <a:r>
              <a:rPr sz="2061" spc="-42" dirty="0">
                <a:latin typeface="Arial"/>
                <a:cs typeface="Arial"/>
              </a:rPr>
              <a:t>o</a:t>
            </a:r>
            <a:r>
              <a:rPr sz="2061" spc="-10" dirty="0">
                <a:latin typeface="Arial"/>
                <a:cs typeface="Arial"/>
              </a:rPr>
              <a:t>wl:Nothing  Class</a:t>
            </a:r>
            <a:endParaRPr sz="2061" dirty="0">
              <a:latin typeface="Arial"/>
              <a:cs typeface="Arial"/>
            </a:endParaRPr>
          </a:p>
          <a:p>
            <a:pPr marL="26173" marR="10469">
              <a:lnSpc>
                <a:spcPts val="2472"/>
              </a:lnSpc>
              <a:spcBef>
                <a:spcPts val="52"/>
              </a:spcBef>
            </a:pPr>
            <a:r>
              <a:rPr sz="2061" spc="-10" dirty="0">
                <a:latin typeface="Arial"/>
                <a:cs typeface="Arial"/>
              </a:rPr>
              <a:t>Object </a:t>
            </a:r>
            <a:r>
              <a:rPr sz="2061" dirty="0">
                <a:latin typeface="Arial"/>
                <a:cs typeface="Arial"/>
              </a:rPr>
              <a:t>property  </a:t>
            </a:r>
            <a:r>
              <a:rPr sz="2061" spc="-10" dirty="0">
                <a:latin typeface="Arial"/>
                <a:cs typeface="Arial"/>
              </a:rPr>
              <a:t>ObjectComplementOf(C)  ObjectUnionOf(C D)  ObjectIntersectionOf(C D)  </a:t>
            </a:r>
            <a:r>
              <a:rPr sz="2061" spc="-21" dirty="0">
                <a:latin typeface="Arial"/>
                <a:cs typeface="Arial"/>
              </a:rPr>
              <a:t>ObjectSomeValuesFrom(r </a:t>
            </a:r>
            <a:r>
              <a:rPr sz="2061" spc="-10" dirty="0">
                <a:latin typeface="Arial"/>
                <a:cs typeface="Arial"/>
              </a:rPr>
              <a:t>C)  </a:t>
            </a:r>
            <a:r>
              <a:rPr sz="2061" spc="-21" dirty="0">
                <a:latin typeface="Arial"/>
                <a:cs typeface="Arial"/>
              </a:rPr>
              <a:t>ObjectAllValuesFrom(r </a:t>
            </a:r>
            <a:r>
              <a:rPr sz="2061" spc="-10" dirty="0">
                <a:latin typeface="Arial"/>
                <a:cs typeface="Arial"/>
              </a:rPr>
              <a:t>C)  ObjectMinCardinality(n r C)  ObjectMaxCardinality(n r C)  ObjectExactCardinality(n r</a:t>
            </a:r>
            <a:r>
              <a:rPr sz="2061" spc="-42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C)</a:t>
            </a:r>
            <a:endParaRPr sz="2061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35488" y="6025599"/>
            <a:ext cx="0" cy="314057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71"/>
          </a:p>
        </p:txBody>
      </p:sp>
      <p:sp>
        <p:nvSpPr>
          <p:cNvPr id="40" name="object 40"/>
          <p:cNvSpPr txBox="1"/>
          <p:nvPr/>
        </p:nvSpPr>
        <p:spPr>
          <a:xfrm>
            <a:off x="7165745" y="2515967"/>
            <a:ext cx="1846394" cy="3861925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 marR="444940">
              <a:spcBef>
                <a:spcPts val="195"/>
              </a:spcBef>
            </a:pPr>
            <a:r>
              <a:rPr sz="2061" spc="-10" dirty="0">
                <a:latin typeface="Arial"/>
                <a:cs typeface="Arial"/>
              </a:rPr>
              <a:t>owl:Thing  </a:t>
            </a:r>
            <a:r>
              <a:rPr sz="2061" spc="-42" dirty="0">
                <a:latin typeface="Arial"/>
                <a:cs typeface="Arial"/>
              </a:rPr>
              <a:t>o</a:t>
            </a:r>
            <a:r>
              <a:rPr sz="2061" spc="-10" dirty="0">
                <a:latin typeface="Arial"/>
                <a:cs typeface="Arial"/>
              </a:rPr>
              <a:t>wl:Nothing  Class</a:t>
            </a:r>
            <a:endParaRPr sz="2061">
              <a:latin typeface="Arial"/>
              <a:cs typeface="Arial"/>
            </a:endParaRPr>
          </a:p>
          <a:p>
            <a:pPr marL="26173" marR="10469">
              <a:lnSpc>
                <a:spcPts val="2472"/>
              </a:lnSpc>
              <a:spcBef>
                <a:spcPts val="52"/>
              </a:spcBef>
            </a:pPr>
            <a:r>
              <a:rPr sz="2061" spc="-10" dirty="0">
                <a:latin typeface="Arial"/>
                <a:cs typeface="Arial"/>
              </a:rPr>
              <a:t>Object</a:t>
            </a:r>
            <a:r>
              <a:rPr sz="2061" spc="-133" dirty="0">
                <a:latin typeface="Arial"/>
                <a:cs typeface="Arial"/>
              </a:rPr>
              <a:t> </a:t>
            </a:r>
            <a:r>
              <a:rPr sz="2061" dirty="0">
                <a:latin typeface="Arial"/>
                <a:cs typeface="Arial"/>
              </a:rPr>
              <a:t>property 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61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</a:t>
            </a:r>
            <a:endParaRPr sz="2061">
              <a:latin typeface="Arial"/>
              <a:cs typeface="Arial"/>
            </a:endParaRPr>
          </a:p>
          <a:p>
            <a:pPr marL="26173">
              <a:lnSpc>
                <a:spcPts val="2370"/>
              </a:lnSpc>
            </a:pPr>
            <a:r>
              <a:rPr sz="2061" spc="-10" dirty="0">
                <a:latin typeface="Arial"/>
                <a:cs typeface="Arial"/>
              </a:rPr>
              <a:t>C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061" spc="-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D</a:t>
            </a:r>
            <a:endParaRPr sz="2061">
              <a:latin typeface="Arial"/>
              <a:cs typeface="Arial"/>
            </a:endParaRPr>
          </a:p>
          <a:p>
            <a:pPr marL="26173" marR="744619">
              <a:lnSpc>
                <a:spcPts val="2472"/>
              </a:lnSpc>
              <a:spcBef>
                <a:spcPts val="82"/>
              </a:spcBef>
            </a:pPr>
            <a:r>
              <a:rPr sz="2061" spc="-10" dirty="0">
                <a:latin typeface="Arial"/>
                <a:cs typeface="Arial"/>
              </a:rPr>
              <a:t>C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z="2061" spc="-10" dirty="0">
                <a:latin typeface="Arial"/>
                <a:cs typeface="Arial"/>
              </a:rPr>
              <a:t>D  r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sz="2061" spc="-17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  </a:t>
            </a:r>
            <a:r>
              <a:rPr sz="2061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r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r>
              <a:rPr sz="2061" spc="-9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</a:t>
            </a:r>
            <a:endParaRPr sz="2061">
              <a:latin typeface="Arial"/>
              <a:cs typeface="Arial"/>
            </a:endParaRPr>
          </a:p>
          <a:p>
            <a:pPr marL="26173">
              <a:lnSpc>
                <a:spcPts val="2359"/>
              </a:lnSpc>
            </a:pPr>
            <a:r>
              <a:rPr sz="2061" spc="-10" dirty="0">
                <a:latin typeface="Arial"/>
                <a:cs typeface="Arial"/>
              </a:rPr>
              <a:t>r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min </a:t>
            </a:r>
            <a:r>
              <a:rPr sz="2061" spc="-10" dirty="0">
                <a:latin typeface="Arial"/>
                <a:cs typeface="Arial"/>
              </a:rPr>
              <a:t>n</a:t>
            </a:r>
            <a:r>
              <a:rPr sz="2061" spc="-52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</a:t>
            </a:r>
            <a:endParaRPr sz="2061">
              <a:latin typeface="Arial"/>
              <a:cs typeface="Arial"/>
            </a:endParaRPr>
          </a:p>
          <a:p>
            <a:pPr marL="26173">
              <a:lnSpc>
                <a:spcPts val="2463"/>
              </a:lnSpc>
            </a:pPr>
            <a:r>
              <a:rPr sz="2061" spc="-10" dirty="0">
                <a:latin typeface="Arial"/>
                <a:cs typeface="Arial"/>
              </a:rPr>
              <a:t>r </a:t>
            </a:r>
            <a:r>
              <a:rPr sz="2061" spc="-10" dirty="0">
                <a:solidFill>
                  <a:srgbClr val="FF0000"/>
                </a:solidFill>
                <a:latin typeface="Arial"/>
                <a:cs typeface="Arial"/>
              </a:rPr>
              <a:t>max </a:t>
            </a:r>
            <a:r>
              <a:rPr sz="2061" spc="-10" dirty="0">
                <a:latin typeface="Arial"/>
                <a:cs typeface="Arial"/>
              </a:rPr>
              <a:t>n</a:t>
            </a:r>
            <a:r>
              <a:rPr sz="2061" spc="-52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</a:t>
            </a:r>
            <a:endParaRPr sz="2061">
              <a:latin typeface="Arial"/>
              <a:cs typeface="Arial"/>
            </a:endParaRPr>
          </a:p>
          <a:p>
            <a:pPr marL="26173">
              <a:lnSpc>
                <a:spcPts val="2472"/>
              </a:lnSpc>
            </a:pPr>
            <a:r>
              <a:rPr sz="2061" spc="-10" dirty="0">
                <a:latin typeface="Arial"/>
                <a:cs typeface="Arial"/>
              </a:rPr>
              <a:t>r </a:t>
            </a:r>
            <a:r>
              <a:rPr sz="2061" spc="-21" dirty="0">
                <a:solidFill>
                  <a:srgbClr val="FF0000"/>
                </a:solidFill>
                <a:latin typeface="Arial"/>
                <a:cs typeface="Arial"/>
              </a:rPr>
              <a:t>exactly </a:t>
            </a:r>
            <a:r>
              <a:rPr sz="2061" spc="-10" dirty="0">
                <a:latin typeface="Arial"/>
                <a:cs typeface="Arial"/>
              </a:rPr>
              <a:t>n</a:t>
            </a:r>
            <a:r>
              <a:rPr sz="2061" spc="-52" dirty="0">
                <a:latin typeface="Arial"/>
                <a:cs typeface="Arial"/>
              </a:rPr>
              <a:t> </a:t>
            </a:r>
            <a:r>
              <a:rPr sz="2061" spc="-10" dirty="0">
                <a:latin typeface="Arial"/>
                <a:cs typeface="Arial"/>
              </a:rPr>
              <a:t>C</a:t>
            </a:r>
            <a:endParaRPr sz="2061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2270" y="6574005"/>
            <a:ext cx="7118629" cy="342244"/>
          </a:xfrm>
          <a:prstGeom prst="rect">
            <a:avLst/>
          </a:prstGeom>
        </p:spPr>
        <p:txBody>
          <a:bodyPr vert="horz" wrap="square" lIns="0" tIns="24863" rIns="0" bIns="0" rtlCol="0">
            <a:spAutoFit/>
          </a:bodyPr>
          <a:lstStyle/>
          <a:p>
            <a:pPr marL="26173">
              <a:spcBef>
                <a:spcPts val="195"/>
              </a:spcBef>
            </a:pPr>
            <a:r>
              <a:rPr sz="2061" spc="-10" dirty="0">
                <a:latin typeface="Courier New"/>
                <a:cs typeface="Courier New"/>
                <a:hlinkClick r:id="rId4"/>
              </a:rPr>
              <a:t>https://www.w3.org/TR/owl2-manchester-syntax/</a:t>
            </a:r>
            <a:endParaRPr sz="206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960878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18515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Taller 11 – Práctica OWL</a:t>
            </a:r>
            <a:br>
              <a:rPr lang="es-EC" dirty="0" smtClean="0"/>
            </a:br>
            <a:r>
              <a:rPr lang="es-EC" dirty="0" smtClean="0"/>
              <a:t>Ontología básica en Protege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58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185150" cy="12430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Elementos Básicos de Ontologías OWL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470408"/>
            <a:ext cx="8686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Resumen de construcciones OWL</a:t>
            </a:r>
            <a:endParaRPr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4" y="1494021"/>
            <a:ext cx="8379196" cy="5030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sz="3200" spc="-5" dirty="0" err="1" smtClean="0"/>
              <a:t>Declara</a:t>
            </a:r>
            <a:r>
              <a:rPr lang="es-EC" sz="3200" spc="-5" dirty="0" err="1" smtClean="0"/>
              <a:t>ción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4878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-5" dirty="0">
                <a:latin typeface="Verdana"/>
                <a:cs typeface="Verdana"/>
              </a:rPr>
              <a:t>Hay dos </a:t>
            </a:r>
            <a:r>
              <a:rPr lang="en-US" sz="2500" spc="-5" dirty="0" err="1">
                <a:latin typeface="Verdana"/>
                <a:cs typeface="Verdana"/>
              </a:rPr>
              <a:t>clases</a:t>
            </a:r>
            <a:r>
              <a:rPr lang="en-US" sz="2500" spc="-5" dirty="0">
                <a:latin typeface="Verdana"/>
                <a:cs typeface="Verdana"/>
              </a:rPr>
              <a:t> </a:t>
            </a:r>
            <a:r>
              <a:rPr lang="en-US" sz="2500" spc="-5" dirty="0" err="1">
                <a:latin typeface="Verdana"/>
                <a:cs typeface="Verdana"/>
              </a:rPr>
              <a:t>predefinidas</a:t>
            </a:r>
            <a:endParaRPr lang="en-US" sz="2500" spc="-5" dirty="0">
              <a:latin typeface="Verdana"/>
              <a:cs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i="1" spc="-5" dirty="0" err="1">
                <a:solidFill>
                  <a:srgbClr val="00279F"/>
                </a:solidFill>
                <a:latin typeface="Verdana"/>
                <a:cs typeface="Verdana"/>
              </a:rPr>
              <a:t>owl:Thing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 smtClean="0"/>
              <a:t>clase</a:t>
            </a:r>
            <a:r>
              <a:rPr lang="en-US" sz="2400" dirty="0" smtClean="0"/>
              <a:t> que </a:t>
            </a:r>
            <a:r>
              <a:rPr lang="en-US" sz="2400" dirty="0" err="1" smtClean="0"/>
              <a:t>contiene</a:t>
            </a:r>
            <a:r>
              <a:rPr lang="en-US" sz="2400" dirty="0" smtClean="0"/>
              <a:t>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los</a:t>
            </a:r>
            <a:r>
              <a:rPr lang="en-US" sz="2400" dirty="0" smtClean="0"/>
              <a:t> </a:t>
            </a:r>
            <a:r>
              <a:rPr lang="en-US" sz="2400" dirty="0" err="1" smtClean="0"/>
              <a:t>individuos</a:t>
            </a:r>
            <a:r>
              <a:rPr lang="en-US" sz="2400" dirty="0" smtClean="0"/>
              <a:t>) </a:t>
            </a:r>
            <a:r>
              <a:rPr lang="en-US" sz="2400" dirty="0"/>
              <a:t>⊤ ≡ C⊔¬C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i="1" spc="-5" dirty="0" err="1" smtClean="0">
                <a:solidFill>
                  <a:srgbClr val="00279F"/>
                </a:solidFill>
                <a:latin typeface="Verdana"/>
                <a:cs typeface="Verdana"/>
              </a:rPr>
              <a:t>owl:Nothing</a:t>
            </a:r>
            <a:r>
              <a:rPr lang="en-US" sz="2400" dirty="0" smtClean="0"/>
              <a:t> (</a:t>
            </a:r>
            <a:r>
              <a:rPr lang="en-US" sz="2400" dirty="0" err="1" smtClean="0"/>
              <a:t>clase</a:t>
            </a:r>
            <a:r>
              <a:rPr lang="en-US" sz="2400" dirty="0" smtClean="0"/>
              <a:t> </a:t>
            </a:r>
            <a:r>
              <a:rPr lang="en-US" sz="2400" dirty="0" err="1" smtClean="0"/>
              <a:t>vacía</a:t>
            </a:r>
            <a:r>
              <a:rPr lang="en-US" sz="2400" dirty="0" smtClean="0"/>
              <a:t>) </a:t>
            </a:r>
            <a:r>
              <a:rPr lang="en-US" sz="2400" dirty="0"/>
              <a:t>⊥ ≡ C⊓¬C</a:t>
            </a:r>
            <a:endParaRPr lang="en-US" sz="2400" spc="-5" dirty="0">
              <a:latin typeface="Verdana"/>
              <a:cs typeface="Verdana"/>
            </a:endParaRPr>
          </a:p>
          <a:p>
            <a:pPr marL="355600" marR="3994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500" spc="-5" dirty="0" smtClean="0">
              <a:latin typeface="Verdana"/>
              <a:cs typeface="Verdana"/>
            </a:endParaRPr>
          </a:p>
          <a:p>
            <a:pPr marL="355600" marR="3994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Cada</a:t>
            </a:r>
            <a:r>
              <a:rPr sz="2500" spc="-5" dirty="0" smtClean="0">
                <a:latin typeface="Verdana"/>
                <a:cs typeface="Verdana"/>
              </a:rPr>
              <a:t> </a:t>
            </a:r>
            <a:r>
              <a:rPr lang="es-EC" sz="2500" spc="-5" dirty="0" smtClean="0">
                <a:latin typeface="Verdana"/>
                <a:cs typeface="Verdana"/>
              </a:rPr>
              <a:t>clase (</a:t>
            </a:r>
            <a:r>
              <a:rPr sz="2500" i="1" spc="-5" dirty="0" smtClean="0">
                <a:latin typeface="Verdana"/>
                <a:cs typeface="Verdana"/>
              </a:rPr>
              <a:t>class</a:t>
            </a:r>
            <a:r>
              <a:rPr lang="es-EC" sz="2500" i="1" spc="-5" dirty="0" smtClean="0">
                <a:latin typeface="Verdana"/>
                <a:cs typeface="Verdana"/>
              </a:rPr>
              <a:t>)</a:t>
            </a:r>
            <a:r>
              <a:rPr sz="2500" i="1" spc="-5" dirty="0" smtClean="0">
                <a:latin typeface="Verdana"/>
                <a:cs typeface="Verdana"/>
              </a:rPr>
              <a:t> </a:t>
            </a:r>
            <a:r>
              <a:rPr lang="es-EC" sz="2500" i="1" spc="-5" dirty="0" smtClean="0">
                <a:latin typeface="Verdana"/>
                <a:cs typeface="Verdana"/>
              </a:rPr>
              <a:t>en </a:t>
            </a:r>
            <a:r>
              <a:rPr sz="2500" spc="-5" dirty="0" smtClean="0">
                <a:latin typeface="Verdana"/>
                <a:cs typeface="Verdana"/>
              </a:rPr>
              <a:t>OWL </a:t>
            </a:r>
            <a:r>
              <a:rPr lang="es-EC" sz="2500" spc="-5" dirty="0" smtClean="0">
                <a:latin typeface="Verdana"/>
                <a:cs typeface="Verdana"/>
              </a:rPr>
              <a:t>es miembro de la clase</a:t>
            </a:r>
            <a:r>
              <a:rPr sz="2500" spc="-25" dirty="0" smtClean="0">
                <a:latin typeface="Verdana"/>
                <a:cs typeface="Verdana"/>
              </a:rPr>
              <a:t> </a:t>
            </a:r>
            <a:r>
              <a:rPr sz="2500" i="1" spc="-5" dirty="0" err="1" smtClean="0">
                <a:solidFill>
                  <a:srgbClr val="00279F"/>
                </a:solidFill>
                <a:latin typeface="Verdana"/>
                <a:cs typeface="Verdana"/>
              </a:rPr>
              <a:t>owl:Thing</a:t>
            </a:r>
            <a:endParaRPr lang="es-EC" sz="2500" i="1" spc="-5" dirty="0" smtClean="0">
              <a:solidFill>
                <a:srgbClr val="00279F"/>
              </a:solidFill>
              <a:latin typeface="Verdana"/>
              <a:cs typeface="Verdana"/>
            </a:endParaRPr>
          </a:p>
          <a:p>
            <a:pPr marL="355600" marR="3994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500" spc="-5" dirty="0" smtClean="0">
              <a:latin typeface="Verdana"/>
              <a:cs typeface="Verdana"/>
            </a:endParaRPr>
          </a:p>
          <a:p>
            <a:pPr marL="355600" marR="3994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Clases</a:t>
            </a:r>
            <a:r>
              <a:rPr lang="es-EC" sz="2500" i="1" spc="-5" dirty="0" smtClean="0">
                <a:solidFill>
                  <a:srgbClr val="00279F"/>
                </a:solidFill>
                <a:latin typeface="Verdana"/>
                <a:cs typeface="Verdana"/>
              </a:rPr>
              <a:t> </a:t>
            </a:r>
            <a:r>
              <a:rPr lang="es-EC" sz="2500" spc="-5" dirty="0">
                <a:latin typeface="Verdana"/>
                <a:cs typeface="Verdana"/>
              </a:rPr>
              <a:t>son definidas </a:t>
            </a:r>
            <a:r>
              <a:rPr lang="es-EC" sz="2500" spc="-5" dirty="0" smtClean="0">
                <a:latin typeface="Verdana"/>
                <a:cs typeface="Verdana"/>
              </a:rPr>
              <a:t>usando </a:t>
            </a:r>
            <a:r>
              <a:rPr lang="en-US" sz="2800" b="1" dirty="0" err="1" smtClean="0"/>
              <a:t>owl:Class</a:t>
            </a:r>
            <a:endParaRPr lang="en-US" sz="2800" b="1" dirty="0"/>
          </a:p>
          <a:p>
            <a:pPr lvl="1"/>
            <a:r>
              <a:rPr lang="en-US" sz="2800" dirty="0"/>
              <a:t>– </a:t>
            </a:r>
            <a:r>
              <a:rPr lang="en-US" sz="2800" b="1" dirty="0" err="1"/>
              <a:t>owl:Class</a:t>
            </a:r>
            <a:r>
              <a:rPr lang="en-US" sz="2800" b="1" dirty="0"/>
              <a:t> </a:t>
            </a:r>
            <a:r>
              <a:rPr lang="en-US" sz="2800" dirty="0" err="1" smtClean="0"/>
              <a:t>es</a:t>
            </a:r>
            <a:r>
              <a:rPr lang="en-US" sz="2800" dirty="0" smtClean="0"/>
              <a:t>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subclase</a:t>
            </a:r>
            <a:r>
              <a:rPr lang="en-US" sz="2800" dirty="0" smtClean="0"/>
              <a:t> de </a:t>
            </a:r>
            <a:r>
              <a:rPr lang="en-US" sz="2800" b="1" dirty="0" err="1"/>
              <a:t>rdfs:Class</a:t>
            </a:r>
            <a:endParaRPr lang="es-EC" sz="2500" i="1" spc="-5" dirty="0" smtClean="0">
              <a:solidFill>
                <a:srgbClr val="00279F"/>
              </a:solidFill>
              <a:latin typeface="Verdana"/>
              <a:cs typeface="Verdana"/>
            </a:endParaRPr>
          </a:p>
          <a:p>
            <a:pPr marL="355600" marR="399415" indent="-343535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sz="2500" spc="-5" dirty="0" smtClean="0">
              <a:latin typeface="Verdana"/>
              <a:cs typeface="Verdana"/>
            </a:endParaRPr>
          </a:p>
          <a:p>
            <a:pPr marL="355600" marR="399415" indent="-343535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>
                <a:latin typeface="Verdana"/>
                <a:cs typeface="Verdana"/>
              </a:rPr>
              <a:t>Definición de una clase</a:t>
            </a:r>
          </a:p>
          <a:p>
            <a:pPr lvl="1"/>
            <a:r>
              <a:rPr lang="es-EC" sz="2800" dirty="0" smtClean="0"/>
              <a:t> :libro a </a:t>
            </a:r>
            <a:r>
              <a:rPr lang="es-EC" sz="2800" dirty="0" err="1"/>
              <a:t>owl:Class</a:t>
            </a:r>
            <a:r>
              <a:rPr lang="es-EC" sz="2800" dirty="0"/>
              <a:t> .</a:t>
            </a:r>
            <a:endParaRPr lang="en-US" sz="2500" spc="-5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779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lang="es-EC" sz="3200" spc="-15" dirty="0" smtClean="0"/>
              <a:t>Inclusión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 smtClean="0"/>
              <a:t>Superclase/subclase son relaciones de tipo “es un(a)”</a:t>
            </a:r>
            <a:endParaRPr lang="es-EC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Todos</a:t>
            </a:r>
            <a:r>
              <a:rPr lang="en-US" sz="2800" b="1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dirty="0" err="1" smtClean="0"/>
              <a:t>miembros</a:t>
            </a:r>
            <a:r>
              <a:rPr lang="en-US" sz="2800" dirty="0" smtClean="0"/>
              <a:t> de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subclase</a:t>
            </a:r>
            <a:r>
              <a:rPr lang="en-US" sz="2800" dirty="0" smtClean="0"/>
              <a:t> son </a:t>
            </a:r>
            <a:r>
              <a:rPr lang="en-US" sz="2800" dirty="0" err="1" smtClean="0"/>
              <a:t>miembros</a:t>
            </a:r>
            <a:r>
              <a:rPr lang="en-US" sz="2800" dirty="0" smtClean="0"/>
              <a:t> de </a:t>
            </a:r>
            <a:r>
              <a:rPr lang="en-US" sz="2800" dirty="0" err="1" smtClean="0"/>
              <a:t>su</a:t>
            </a:r>
            <a:r>
              <a:rPr lang="en-US" sz="2800" dirty="0" smtClean="0"/>
              <a:t> </a:t>
            </a:r>
            <a:r>
              <a:rPr lang="en-US" sz="2800" dirty="0" err="1" smtClean="0"/>
              <a:t>superclase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219449"/>
            <a:ext cx="4360017" cy="35337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429000" y="4358759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smtClean="0"/>
              <a:t>Pizza</a:t>
            </a:r>
            <a:endParaRPr lang="es-EC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65992" y="373740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smtClean="0"/>
              <a:t>Comida</a:t>
            </a:r>
            <a:endParaRPr lang="es-EC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631395" y="3116043"/>
            <a:ext cx="123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 smtClean="0"/>
              <a:t>OWL:Thing</a:t>
            </a:r>
            <a:endParaRPr lang="es-EC" b="1" dirty="0"/>
          </a:p>
        </p:txBody>
      </p:sp>
      <p:sp>
        <p:nvSpPr>
          <p:cNvPr id="5" name="Rectángulo 4"/>
          <p:cNvSpPr/>
          <p:nvPr/>
        </p:nvSpPr>
        <p:spPr>
          <a:xfrm>
            <a:off x="5727700" y="3274772"/>
            <a:ext cx="40713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/>
              <a:t>‣ </a:t>
            </a:r>
            <a:r>
              <a:rPr lang="es-EC" sz="2400" dirty="0" smtClean="0"/>
              <a:t>Comida subsume Pizza</a:t>
            </a:r>
            <a:endParaRPr lang="es-EC" sz="2400" dirty="0"/>
          </a:p>
          <a:p>
            <a:r>
              <a:rPr lang="es-EC" sz="2400" dirty="0" smtClean="0"/>
              <a:t>‣Comida </a:t>
            </a:r>
            <a:r>
              <a:rPr lang="es-EC" sz="2400" dirty="0"/>
              <a:t>es una superclase de pizza.</a:t>
            </a:r>
          </a:p>
          <a:p>
            <a:r>
              <a:rPr lang="es-EC" sz="2400" dirty="0"/>
              <a:t>‣Pizza es una subclase de Comida</a:t>
            </a:r>
          </a:p>
          <a:p>
            <a:r>
              <a:rPr lang="es-EC" sz="2400" dirty="0"/>
              <a:t>‣Todos los miembros de Pizza son </a:t>
            </a:r>
            <a:r>
              <a:rPr lang="es-EC" sz="2400" dirty="0" smtClean="0"/>
              <a:t>también miembros </a:t>
            </a:r>
            <a:r>
              <a:rPr lang="es-EC" sz="2400" dirty="0"/>
              <a:t>de </a:t>
            </a:r>
            <a:r>
              <a:rPr lang="es-EC" sz="2400" dirty="0" smtClean="0"/>
              <a:t>Comida</a:t>
            </a:r>
            <a:endParaRPr lang="es-EC" sz="2400" dirty="0"/>
          </a:p>
          <a:p>
            <a:r>
              <a:rPr lang="es-EC" sz="2400" dirty="0"/>
              <a:t>‣Todo es miembro de</a:t>
            </a:r>
          </a:p>
          <a:p>
            <a:r>
              <a:rPr lang="es-EC" sz="2400" dirty="0" err="1" smtClean="0"/>
              <a:t>OWL:Thing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625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00" y="352425"/>
            <a:ext cx="9089390" cy="615553"/>
          </a:xfrm>
        </p:spPr>
        <p:txBody>
          <a:bodyPr/>
          <a:lstStyle/>
          <a:p>
            <a:r>
              <a:rPr lang="es-EC" dirty="0" smtClean="0"/>
              <a:t>Contenido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74942" y="1419225"/>
            <a:ext cx="9075420" cy="49911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altLang="es-EC" sz="3200" dirty="0" smtClean="0">
                <a:solidFill>
                  <a:schemeClr val="tx1"/>
                </a:solidFill>
              </a:rPr>
              <a:t>Limitaciones </a:t>
            </a:r>
            <a:r>
              <a:rPr lang="es-EC" altLang="es-EC" sz="3200" dirty="0">
                <a:solidFill>
                  <a:schemeClr val="tx1"/>
                </a:solidFill>
              </a:rPr>
              <a:t>del poder expresivo </a:t>
            </a:r>
            <a:r>
              <a:rPr lang="es-EC" altLang="es-EC" sz="3200" dirty="0" smtClean="0">
                <a:solidFill>
                  <a:schemeClr val="tx1"/>
                </a:solidFill>
              </a:rPr>
              <a:t>de </a:t>
            </a:r>
            <a:r>
              <a:rPr lang="es-EC" altLang="es-EC" sz="3200" dirty="0" err="1" smtClean="0">
                <a:solidFill>
                  <a:schemeClr val="tx1"/>
                </a:solidFill>
              </a:rPr>
              <a:t>RDFs</a:t>
            </a:r>
            <a:endParaRPr lang="es-EC" altLang="es-EC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OWL2: Introducción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200" dirty="0" smtClean="0">
                <a:solidFill>
                  <a:schemeClr val="tx1"/>
                </a:solidFill>
              </a:rPr>
              <a:t>Conceptos Básicos de </a:t>
            </a:r>
            <a:r>
              <a:rPr lang="en-US" sz="3200" dirty="0" smtClean="0">
                <a:solidFill>
                  <a:schemeClr val="tx1"/>
                </a:solidFill>
              </a:rPr>
              <a:t>OWL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s-EC" sz="3200" dirty="0" smtClean="0">
                <a:solidFill>
                  <a:schemeClr val="tx1"/>
                </a:solidFill>
              </a:rPr>
              <a:t>El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lenguaje</a:t>
            </a:r>
            <a:r>
              <a:rPr lang="en-US" altLang="es-EC" sz="3200" dirty="0" smtClean="0">
                <a:solidFill>
                  <a:schemeClr val="tx1"/>
                </a:solidFill>
              </a:rPr>
              <a:t> OWL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s-EC" sz="3200" dirty="0" err="1" smtClean="0">
                <a:solidFill>
                  <a:schemeClr val="tx1"/>
                </a:solidFill>
              </a:rPr>
              <a:t>Nuevos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Axiomas</a:t>
            </a:r>
            <a:endParaRPr lang="en-US" altLang="es-EC" sz="3200" dirty="0" smtClean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Property </a:t>
            </a:r>
            <a:r>
              <a:rPr lang="en-US" sz="3200" dirty="0"/>
              <a:t>Axioms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Equality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Class Axioms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200" dirty="0" err="1">
                <a:solidFill>
                  <a:schemeClr val="tx1"/>
                </a:solidFill>
              </a:rPr>
              <a:t>Syntax</a:t>
            </a:r>
            <a:r>
              <a:rPr lang="es-EC" sz="3200" dirty="0">
                <a:solidFill>
                  <a:schemeClr val="tx1"/>
                </a:solidFill>
              </a:rPr>
              <a:t> – DL, </a:t>
            </a:r>
            <a:r>
              <a:rPr lang="es-EC" sz="3200" dirty="0"/>
              <a:t>OWL, Manchester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1055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lang="es-EC" sz="3200" spc="-15" dirty="0" smtClean="0"/>
              <a:t>Inclusión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 smtClean="0"/>
              <a:t>Superclase/subclase son relaciones de tipo “es un(a)”</a:t>
            </a:r>
            <a:endParaRPr lang="es-EC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Todos</a:t>
            </a:r>
            <a:r>
              <a:rPr lang="en-US" sz="2800" b="1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dirty="0" err="1" smtClean="0"/>
              <a:t>miembros</a:t>
            </a:r>
            <a:r>
              <a:rPr lang="en-US" sz="2800" dirty="0" smtClean="0"/>
              <a:t> de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subclase</a:t>
            </a:r>
            <a:r>
              <a:rPr lang="en-US" sz="2800" dirty="0" smtClean="0"/>
              <a:t> son </a:t>
            </a:r>
            <a:r>
              <a:rPr lang="en-US" sz="2800" dirty="0" err="1" smtClean="0"/>
              <a:t>miembros</a:t>
            </a:r>
            <a:r>
              <a:rPr lang="en-US" sz="2800" dirty="0" smtClean="0"/>
              <a:t> de </a:t>
            </a:r>
            <a:r>
              <a:rPr lang="en-US" sz="2800" dirty="0" err="1" smtClean="0"/>
              <a:t>su</a:t>
            </a:r>
            <a:r>
              <a:rPr lang="en-US" sz="2800" dirty="0" smtClean="0"/>
              <a:t> </a:t>
            </a:r>
            <a:r>
              <a:rPr lang="en-US" sz="2800" dirty="0" err="1" smtClean="0"/>
              <a:t>superclase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429000" y="4358759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smtClean="0"/>
              <a:t>Cliente</a:t>
            </a:r>
            <a:endParaRPr lang="es-EC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65992" y="3737401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smtClean="0"/>
              <a:t>Persona</a:t>
            </a:r>
            <a:endParaRPr lang="es-EC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631395" y="3116043"/>
            <a:ext cx="123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 smtClean="0"/>
              <a:t>OWL:Thing</a:t>
            </a:r>
            <a:endParaRPr lang="es-EC" b="1" dirty="0"/>
          </a:p>
        </p:txBody>
      </p:sp>
      <p:sp>
        <p:nvSpPr>
          <p:cNvPr id="9" name="Rectángulo 8"/>
          <p:cNvSpPr/>
          <p:nvPr/>
        </p:nvSpPr>
        <p:spPr>
          <a:xfrm>
            <a:off x="2451100" y="6189005"/>
            <a:ext cx="8039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4205">
              <a:lnSpc>
                <a:spcPct val="100000"/>
              </a:lnSpc>
              <a:spcBef>
                <a:spcPts val="2475"/>
              </a:spcBef>
            </a:pPr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b="1" spc="-5" dirty="0" err="1">
                <a:latin typeface="Verdana"/>
                <a:cs typeface="Verdana"/>
              </a:rPr>
              <a:t>owl:Class</a:t>
            </a:r>
            <a:r>
              <a:rPr lang="es-EC" sz="2000" b="1" dirty="0">
                <a:latin typeface="Verdana"/>
                <a:cs typeface="Verdana"/>
              </a:rPr>
              <a:t> </a:t>
            </a:r>
            <a:r>
              <a:rPr lang="es-EC" sz="2000" b="1" dirty="0" err="1">
                <a:latin typeface="Verdana"/>
                <a:cs typeface="Verdana"/>
              </a:rPr>
              <a:t>rdf:ID</a:t>
            </a:r>
            <a:r>
              <a:rPr lang="es-EC" sz="2000" b="1" dirty="0">
                <a:latin typeface="Verdana"/>
                <a:cs typeface="Verdana"/>
              </a:rPr>
              <a:t>="Cliente"</a:t>
            </a:r>
            <a:r>
              <a:rPr lang="es-EC" sz="2000" dirty="0">
                <a:latin typeface="Verdana"/>
                <a:cs typeface="Verdana"/>
              </a:rPr>
              <a:t>&gt;</a:t>
            </a:r>
          </a:p>
          <a:p>
            <a:pPr marL="1538605">
              <a:lnSpc>
                <a:spcPct val="100000"/>
              </a:lnSpc>
            </a:pPr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>
                <a:solidFill>
                  <a:schemeClr val="tx2"/>
                </a:solidFill>
                <a:latin typeface="Verdana"/>
                <a:cs typeface="Verdana"/>
              </a:rPr>
              <a:t>rdfs:subClassOf</a:t>
            </a:r>
            <a:r>
              <a:rPr lang="es-EC" sz="2000" spc="15" dirty="0">
                <a:solidFill>
                  <a:schemeClr val="tx2"/>
                </a:solidFill>
                <a:latin typeface="Verdana"/>
                <a:cs typeface="Verdana"/>
              </a:rPr>
              <a:t> </a:t>
            </a:r>
            <a:r>
              <a:rPr lang="es-EC" sz="2000" spc="-5" dirty="0" err="1">
                <a:solidFill>
                  <a:schemeClr val="tx2"/>
                </a:solidFill>
                <a:latin typeface="Verdana"/>
                <a:cs typeface="Verdana"/>
              </a:rPr>
              <a:t>rdf:resource</a:t>
            </a:r>
            <a:r>
              <a:rPr lang="es-EC" sz="2000" spc="-5" dirty="0" smtClean="0">
                <a:solidFill>
                  <a:schemeClr val="tx2"/>
                </a:solidFill>
                <a:latin typeface="Verdana"/>
                <a:cs typeface="Verdana"/>
              </a:rPr>
              <a:t>="</a:t>
            </a:r>
            <a:r>
              <a:rPr lang="es-EC" sz="2000" spc="-5" dirty="0" err="1" smtClean="0">
                <a:solidFill>
                  <a:schemeClr val="tx2"/>
                </a:solidFill>
                <a:latin typeface="Verdana"/>
                <a:cs typeface="Verdana"/>
              </a:rPr>
              <a:t>cl:Persona</a:t>
            </a:r>
            <a:r>
              <a:rPr lang="es-EC" sz="2000" spc="-5" dirty="0">
                <a:solidFill>
                  <a:schemeClr val="tx2"/>
                </a:solidFill>
                <a:latin typeface="Verdana"/>
                <a:cs typeface="Verdana"/>
              </a:rPr>
              <a:t>"/</a:t>
            </a:r>
            <a:r>
              <a:rPr lang="es-EC" sz="2000" spc="-5" dirty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  <a:p>
            <a:pPr marL="624205">
              <a:lnSpc>
                <a:spcPct val="100000"/>
              </a:lnSpc>
            </a:pPr>
            <a:r>
              <a:rPr lang="es-EC" sz="2000" spc="-5" dirty="0" smtClean="0">
                <a:latin typeface="Verdana"/>
                <a:cs typeface="Verdana"/>
              </a:rPr>
              <a:t>&lt;/</a:t>
            </a:r>
            <a:r>
              <a:rPr lang="es-EC" sz="2000" b="1" spc="-5" dirty="0" err="1">
                <a:latin typeface="Verdana"/>
                <a:cs typeface="Verdana"/>
              </a:rPr>
              <a:t>owl:Class</a:t>
            </a:r>
            <a:r>
              <a:rPr lang="es-EC" sz="2000" spc="-5" dirty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772879" y="4343325"/>
            <a:ext cx="1752600" cy="1323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Elipse 10"/>
          <p:cNvSpPr/>
          <p:nvPr/>
        </p:nvSpPr>
        <p:spPr>
          <a:xfrm>
            <a:off x="1231900" y="4003327"/>
            <a:ext cx="3184865" cy="18456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Elipse 11"/>
          <p:cNvSpPr/>
          <p:nvPr/>
        </p:nvSpPr>
        <p:spPr>
          <a:xfrm>
            <a:off x="852812" y="3485375"/>
            <a:ext cx="4265288" cy="2582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916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lang="es-EC" sz="3200" spc="-5" dirty="0" smtClean="0"/>
              <a:t>Disjuntas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C" sz="2800" spc="-5" dirty="0">
                <a:latin typeface="Verdana"/>
                <a:cs typeface="Verdana"/>
              </a:rPr>
              <a:t>Las </a:t>
            </a:r>
            <a:r>
              <a:rPr lang="en-US" altLang="es-EC" sz="2800" spc="-5" dirty="0" err="1">
                <a:latin typeface="Verdana"/>
                <a:cs typeface="Verdana"/>
              </a:rPr>
              <a:t>clases</a:t>
            </a:r>
            <a:r>
              <a:rPr lang="en-US" altLang="es-EC" sz="2800" spc="-5" dirty="0">
                <a:latin typeface="Verdana"/>
                <a:cs typeface="Verdana"/>
              </a:rPr>
              <a:t> </a:t>
            </a:r>
            <a:r>
              <a:rPr lang="en-US" altLang="es-EC" sz="2800" spc="-5" dirty="0" err="1">
                <a:latin typeface="Verdana"/>
                <a:cs typeface="Verdana"/>
              </a:rPr>
              <a:t>en</a:t>
            </a:r>
            <a:r>
              <a:rPr lang="en-US" altLang="es-EC" sz="2800" spc="-5" dirty="0">
                <a:latin typeface="Verdana"/>
                <a:cs typeface="Verdana"/>
              </a:rPr>
              <a:t> OWL Classes se </a:t>
            </a:r>
            <a:r>
              <a:rPr lang="en-US" altLang="es-EC" sz="2800" spc="-5" dirty="0" err="1">
                <a:latin typeface="Verdana"/>
                <a:cs typeface="Verdana"/>
              </a:rPr>
              <a:t>asume</a:t>
            </a:r>
            <a:r>
              <a:rPr lang="en-US" altLang="es-EC" sz="2800" spc="-5" dirty="0">
                <a:latin typeface="Verdana"/>
                <a:cs typeface="Verdana"/>
              </a:rPr>
              <a:t> que se "</a:t>
            </a:r>
            <a:r>
              <a:rPr lang="en-US" altLang="es-EC" sz="2800" spc="-5" dirty="0" err="1">
                <a:latin typeface="Verdana"/>
                <a:cs typeface="Verdana"/>
              </a:rPr>
              <a:t>superponen</a:t>
            </a:r>
            <a:r>
              <a:rPr lang="en-US" altLang="es-EC" sz="2800" spc="-5" dirty="0">
                <a:latin typeface="Verdana"/>
                <a:cs typeface="Verdana"/>
              </a:rPr>
              <a:t>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C" altLang="es-EC" sz="2800" spc="-5" dirty="0">
                <a:latin typeface="Verdana"/>
                <a:cs typeface="Verdana"/>
              </a:rPr>
              <a:t>Los individuos de una clase A también pueden ser individuos de la clase 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C" altLang="es-EC" sz="2800" b="1" spc="-5" dirty="0" smtClean="0">
                <a:latin typeface="Verdana"/>
                <a:cs typeface="Verdana"/>
              </a:rPr>
              <a:t>No </a:t>
            </a:r>
            <a:r>
              <a:rPr lang="es-EC" altLang="es-EC" sz="2800" b="1" spc="-5" dirty="0">
                <a:latin typeface="Verdana"/>
                <a:cs typeface="Verdana"/>
              </a:rPr>
              <a:t>se puede suponer que un individuo no es miembro de una clase en particular simplemente porque no se ha declarado que sea miembro de esa clase</a:t>
            </a:r>
            <a:r>
              <a:rPr lang="es-EC" altLang="es-EC" sz="2800" spc="-5" dirty="0">
                <a:latin typeface="Verdana"/>
                <a:cs typeface="Verdana"/>
              </a:rPr>
              <a:t>.</a:t>
            </a:r>
            <a:endParaRPr lang="en-US" altLang="es-EC" sz="2800" spc="-5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altLang="es-EC" sz="2800" spc="-5" dirty="0" smtClean="0">
              <a:latin typeface="Verdana"/>
              <a:cs typeface="Verdana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4924425"/>
            <a:ext cx="3810000" cy="2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lang="es-EC" sz="3200" spc="-5" dirty="0" smtClean="0"/>
              <a:t>Disjuntas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C" sz="2800" spc="-5" dirty="0" err="1" smtClean="0">
                <a:latin typeface="Verdana"/>
                <a:cs typeface="Verdana"/>
              </a:rPr>
              <a:t>Indicar</a:t>
            </a:r>
            <a:r>
              <a:rPr lang="en-US" altLang="es-EC" sz="2800" spc="-5" dirty="0" smtClean="0">
                <a:latin typeface="Verdana"/>
                <a:cs typeface="Verdana"/>
              </a:rPr>
              <a:t> que dos </a:t>
            </a:r>
            <a:r>
              <a:rPr lang="en-US" altLang="es-EC" sz="2800" spc="-5" dirty="0" err="1" smtClean="0">
                <a:latin typeface="Verdana"/>
                <a:cs typeface="Verdana"/>
              </a:rPr>
              <a:t>clases</a:t>
            </a:r>
            <a:r>
              <a:rPr lang="en-US" altLang="es-EC" sz="2800" spc="-5" dirty="0" smtClean="0">
                <a:latin typeface="Verdana"/>
                <a:cs typeface="Verdana"/>
              </a:rPr>
              <a:t> </a:t>
            </a:r>
            <a:r>
              <a:rPr lang="en-US" altLang="es-EC" sz="2800" spc="-5" dirty="0">
                <a:latin typeface="Verdana"/>
                <a:cs typeface="Verdana"/>
              </a:rPr>
              <a:t>son </a:t>
            </a:r>
            <a:r>
              <a:rPr lang="en-US" altLang="es-EC" sz="2800" spc="-5" dirty="0" err="1" smtClean="0">
                <a:latin typeface="Verdana"/>
                <a:cs typeface="Verdana"/>
              </a:rPr>
              <a:t>disjuntos</a:t>
            </a:r>
            <a:r>
              <a:rPr lang="en-US" altLang="es-EC" sz="2800" spc="-5" dirty="0" smtClean="0">
                <a:latin typeface="Verdana"/>
                <a:cs typeface="Verdana"/>
              </a:rPr>
              <a:t> </a:t>
            </a:r>
            <a:r>
              <a:rPr lang="en-US" altLang="es-EC" sz="2800" spc="-5" dirty="0" err="1" smtClean="0">
                <a:latin typeface="Verdana"/>
                <a:cs typeface="Verdana"/>
              </a:rPr>
              <a:t>significa</a:t>
            </a:r>
            <a:r>
              <a:rPr lang="en-US" altLang="es-EC" sz="2800" spc="-5" dirty="0" smtClean="0">
                <a:latin typeface="Verdana"/>
                <a:cs typeface="Verdana"/>
              </a:rPr>
              <a:t> que </a:t>
            </a:r>
            <a:r>
              <a:rPr lang="en-US" altLang="es-EC" sz="2800" spc="-5" dirty="0" err="1" smtClean="0">
                <a:latin typeface="Verdana"/>
                <a:cs typeface="Verdana"/>
              </a:rPr>
              <a:t>por</a:t>
            </a:r>
            <a:r>
              <a:rPr lang="en-US" altLang="es-EC" sz="2800" spc="-5" dirty="0" smtClean="0">
                <a:latin typeface="Verdana"/>
                <a:cs typeface="Verdana"/>
              </a:rPr>
              <a:t> </a:t>
            </a:r>
            <a:r>
              <a:rPr lang="en-US" altLang="es-EC" sz="2800" spc="-5" dirty="0" err="1" smtClean="0">
                <a:latin typeface="Verdana"/>
                <a:cs typeface="Verdana"/>
              </a:rPr>
              <a:t>ejemplo</a:t>
            </a:r>
            <a:r>
              <a:rPr lang="en-US" altLang="es-EC" sz="2800" spc="-5" dirty="0" smtClean="0">
                <a:latin typeface="Verdana"/>
                <a:cs typeface="Verdana"/>
              </a:rPr>
              <a:t> </a:t>
            </a:r>
            <a:r>
              <a:rPr lang="en-US" altLang="es-EC" sz="2800" spc="-5" dirty="0" err="1" smtClean="0">
                <a:latin typeface="Verdana"/>
                <a:cs typeface="Verdana"/>
              </a:rPr>
              <a:t>PizzaCubiertaCarne</a:t>
            </a:r>
            <a:r>
              <a:rPr lang="en-US" altLang="es-EC" sz="2800" spc="-5" dirty="0" smtClean="0">
                <a:latin typeface="Verdana"/>
                <a:cs typeface="Verdana"/>
              </a:rPr>
              <a:t> y </a:t>
            </a:r>
            <a:r>
              <a:rPr lang="en-US" altLang="es-EC" sz="2800" spc="-5" dirty="0" err="1" smtClean="0">
                <a:latin typeface="Verdana"/>
                <a:cs typeface="Verdana"/>
              </a:rPr>
              <a:t>PizzaCubiertaVegetales</a:t>
            </a:r>
            <a:r>
              <a:rPr lang="en-US" altLang="es-EC" sz="2800" spc="-5" dirty="0" smtClean="0">
                <a:latin typeface="Verdana"/>
                <a:cs typeface="Verdana"/>
              </a:rPr>
              <a:t> no </a:t>
            </a:r>
            <a:r>
              <a:rPr lang="en-US" altLang="es-EC" sz="2800" spc="-5" dirty="0" err="1" smtClean="0">
                <a:latin typeface="Verdana"/>
                <a:cs typeface="Verdana"/>
              </a:rPr>
              <a:t>pueden</a:t>
            </a:r>
            <a:r>
              <a:rPr lang="en-US" altLang="es-EC" sz="2800" spc="-5" dirty="0" smtClean="0">
                <a:latin typeface="Verdana"/>
                <a:cs typeface="Verdana"/>
              </a:rPr>
              <a:t> </a:t>
            </a:r>
            <a:r>
              <a:rPr lang="en-US" altLang="es-EC" sz="2800" spc="-5" dirty="0" err="1" smtClean="0">
                <a:latin typeface="Verdana"/>
                <a:cs typeface="Verdana"/>
              </a:rPr>
              <a:t>ser</a:t>
            </a:r>
            <a:r>
              <a:rPr lang="en-US" altLang="es-EC" sz="2800" spc="-5" dirty="0" smtClean="0">
                <a:latin typeface="Verdana"/>
                <a:cs typeface="Verdana"/>
              </a:rPr>
              <a:t> lo </a:t>
            </a:r>
            <a:r>
              <a:rPr lang="en-US" altLang="es-EC" sz="2800" spc="-5" dirty="0" err="1" smtClean="0">
                <a:latin typeface="Verdana"/>
                <a:cs typeface="Verdana"/>
              </a:rPr>
              <a:t>mismo</a:t>
            </a:r>
            <a:r>
              <a:rPr lang="en-US" altLang="es-EC" sz="2800" spc="-5" dirty="0" smtClean="0">
                <a:latin typeface="Verdana"/>
                <a:cs typeface="Verdana"/>
              </a:rPr>
              <a:t> al </a:t>
            </a:r>
            <a:r>
              <a:rPr lang="en-US" altLang="es-EC" sz="2800" spc="-5" dirty="0" err="1">
                <a:latin typeface="Verdana"/>
                <a:cs typeface="Verdana"/>
              </a:rPr>
              <a:t>mismo</a:t>
            </a:r>
            <a:r>
              <a:rPr lang="en-US" altLang="es-EC" sz="2800" spc="-5" dirty="0">
                <a:latin typeface="Verdana"/>
                <a:cs typeface="Verdana"/>
              </a:rPr>
              <a:t> </a:t>
            </a:r>
            <a:r>
              <a:rPr lang="en-US" altLang="es-EC" sz="2800" spc="-5" dirty="0" err="1">
                <a:latin typeface="Verdana"/>
                <a:cs typeface="Verdana"/>
              </a:rPr>
              <a:t>tiempo</a:t>
            </a:r>
            <a:r>
              <a:rPr lang="en-US" altLang="es-EC" sz="2800" spc="-5" dirty="0">
                <a:latin typeface="Verdana"/>
                <a:cs typeface="Verdana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3476625"/>
            <a:ext cx="5524500" cy="22098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56390" y="3484836"/>
            <a:ext cx="202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 smtClean="0"/>
              <a:t>PizzaCubiertaCarne</a:t>
            </a:r>
            <a:endParaRPr lang="es-EC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290637" y="3291959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 smtClean="0"/>
              <a:t>PizzaCubiertaVegetales</a:t>
            </a:r>
            <a:endParaRPr lang="es-EC" b="1" dirty="0"/>
          </a:p>
        </p:txBody>
      </p:sp>
      <p:sp>
        <p:nvSpPr>
          <p:cNvPr id="5" name="Rectángulo 4"/>
          <p:cNvSpPr/>
          <p:nvPr/>
        </p:nvSpPr>
        <p:spPr>
          <a:xfrm>
            <a:off x="546100" y="6017778"/>
            <a:ext cx="99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spc="-5" dirty="0" err="1">
                <a:latin typeface="Verdana"/>
                <a:cs typeface="Verdana"/>
              </a:rPr>
              <a:t>PizzaCubiertaCarne</a:t>
            </a:r>
            <a:r>
              <a:rPr lang="en-US" sz="2000" spc="-5" dirty="0">
                <a:latin typeface="Verdana"/>
                <a:cs typeface="Verdana"/>
              </a:rPr>
              <a:t> no </a:t>
            </a:r>
            <a:r>
              <a:rPr lang="en-US" sz="2000" spc="-5" dirty="0" err="1">
                <a:latin typeface="Verdana"/>
                <a:cs typeface="Verdana"/>
              </a:rPr>
              <a:t>puede</a:t>
            </a:r>
            <a:r>
              <a:rPr lang="en-US" sz="2000" spc="-5" dirty="0">
                <a:latin typeface="Verdana"/>
                <a:cs typeface="Verdana"/>
              </a:rPr>
              <a:t> </a:t>
            </a:r>
            <a:r>
              <a:rPr lang="en-US" sz="2000" spc="-5" dirty="0" err="1">
                <a:latin typeface="Verdana"/>
                <a:cs typeface="Verdana"/>
              </a:rPr>
              <a:t>nunca</a:t>
            </a:r>
            <a:r>
              <a:rPr lang="en-US" sz="2000" spc="-5" dirty="0">
                <a:latin typeface="Verdana"/>
                <a:cs typeface="Verdana"/>
              </a:rPr>
              <a:t> </a:t>
            </a:r>
            <a:r>
              <a:rPr lang="en-US" sz="2000" spc="-5" dirty="0" err="1">
                <a:latin typeface="Verdana"/>
                <a:cs typeface="Verdana"/>
              </a:rPr>
              <a:t>ser</a:t>
            </a:r>
            <a:r>
              <a:rPr lang="en-US" sz="2000" spc="-5" dirty="0">
                <a:latin typeface="Verdana"/>
                <a:cs typeface="Verdana"/>
              </a:rPr>
              <a:t> </a:t>
            </a:r>
            <a:r>
              <a:rPr lang="en-US" sz="2000" spc="-5" dirty="0" err="1">
                <a:latin typeface="Verdana"/>
                <a:cs typeface="Verdana"/>
              </a:rPr>
              <a:t>una</a:t>
            </a:r>
            <a:r>
              <a:rPr lang="en-US" sz="2000" spc="-5" dirty="0">
                <a:latin typeface="Verdana"/>
                <a:cs typeface="Verdana"/>
              </a:rPr>
              <a:t> </a:t>
            </a:r>
            <a:r>
              <a:rPr lang="en-US" sz="2000" spc="-5" dirty="0" err="1">
                <a:latin typeface="Verdana"/>
                <a:cs typeface="Verdana"/>
              </a:rPr>
              <a:t>subclase</a:t>
            </a:r>
            <a:r>
              <a:rPr lang="en-US" sz="2000" spc="-5" dirty="0">
                <a:latin typeface="Verdana"/>
                <a:cs typeface="Verdana"/>
              </a:rPr>
              <a:t> de  </a:t>
            </a:r>
            <a:r>
              <a:rPr lang="en-US" sz="2000" b="1" spc="-5" dirty="0" err="1">
                <a:latin typeface="Verdana"/>
                <a:cs typeface="Verdana"/>
              </a:rPr>
              <a:t>PizzaCubiertaVegetales</a:t>
            </a:r>
            <a:r>
              <a:rPr lang="en-US" sz="2000" spc="-5" dirty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(y vice-versa)</a:t>
            </a:r>
          </a:p>
          <a:p>
            <a:pPr algn="ctr"/>
            <a:r>
              <a:rPr lang="en-US" sz="2400" b="1" dirty="0" err="1" smtClean="0">
                <a:latin typeface="Arial-BoldMT"/>
              </a:rPr>
              <a:t>Esto</a:t>
            </a:r>
            <a:r>
              <a:rPr lang="en-US" sz="2400" b="1" dirty="0" smtClean="0">
                <a:latin typeface="Arial-BoldMT"/>
              </a:rPr>
              <a:t> </a:t>
            </a:r>
            <a:r>
              <a:rPr lang="en-US" sz="2400" b="1" dirty="0" err="1" smtClean="0">
                <a:latin typeface="Arial-BoldMT"/>
              </a:rPr>
              <a:t>ayuda</a:t>
            </a:r>
            <a:r>
              <a:rPr lang="en-US" sz="2400" b="1" dirty="0" smtClean="0">
                <a:latin typeface="Arial-BoldMT"/>
              </a:rPr>
              <a:t> ha </a:t>
            </a:r>
            <a:r>
              <a:rPr lang="en-US" sz="2400" b="1" dirty="0" err="1" smtClean="0">
                <a:latin typeface="Arial-BoldMT"/>
              </a:rPr>
              <a:t>encontrar</a:t>
            </a:r>
            <a:r>
              <a:rPr lang="en-US" sz="2400" b="1" dirty="0" smtClean="0">
                <a:latin typeface="Arial-BoldMT"/>
              </a:rPr>
              <a:t> </a:t>
            </a:r>
            <a:r>
              <a:rPr lang="en-US" sz="2400" b="1" dirty="0" err="1" smtClean="0">
                <a:latin typeface="Arial-BoldMT"/>
              </a:rPr>
              <a:t>errores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34901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125" y="470408"/>
            <a:ext cx="4650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lang="es-EC" sz="3200" spc="-5" dirty="0" smtClean="0"/>
              <a:t>Disjuntas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852811" y="1292605"/>
            <a:ext cx="89462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s-EC" sz="2800" dirty="0" smtClean="0"/>
              <a:t>Las clases disjuntas se </a:t>
            </a:r>
            <a:r>
              <a:rPr lang="es-EC" sz="2800" dirty="0"/>
              <a:t>heredan de la jerarquía de </a:t>
            </a:r>
            <a:r>
              <a:rPr lang="es-EC" sz="2800" dirty="0" smtClean="0"/>
              <a:t>inclusión.</a:t>
            </a:r>
            <a:endParaRPr lang="en-US" altLang="es-EC" sz="2800" spc="-5" dirty="0">
              <a:latin typeface="Verdana"/>
              <a:cs typeface="Verdana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6100" y="6017778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C" sz="2800" dirty="0"/>
              <a:t>Algo que es un </a:t>
            </a:r>
            <a:r>
              <a:rPr lang="es-EC" sz="2800" b="1" i="1" dirty="0" err="1" smtClean="0"/>
              <a:t>PizzaCubiertaTomate</a:t>
            </a:r>
            <a:r>
              <a:rPr lang="es-EC" sz="2800" dirty="0" smtClean="0"/>
              <a:t> </a:t>
            </a:r>
            <a:r>
              <a:rPr lang="es-EC" sz="2800" dirty="0"/>
              <a:t>no puede ser una </a:t>
            </a:r>
            <a:r>
              <a:rPr lang="es-EC" sz="2800" b="1" i="1" dirty="0"/>
              <a:t>Pizza</a:t>
            </a:r>
            <a:r>
              <a:rPr lang="es-EC" sz="2800" dirty="0"/>
              <a:t> porque su superclase, </a:t>
            </a:r>
            <a:r>
              <a:rPr lang="es-EC" sz="2800" b="1" i="1" dirty="0" err="1" smtClean="0"/>
              <a:t>PizzaCubierta</a:t>
            </a:r>
            <a:r>
              <a:rPr lang="es-EC" sz="2800" dirty="0" smtClean="0"/>
              <a:t>, </a:t>
            </a:r>
            <a:r>
              <a:rPr lang="es-EC" sz="2800" dirty="0"/>
              <a:t>es </a:t>
            </a:r>
            <a:r>
              <a:rPr lang="es-EC" sz="2800" dirty="0" smtClean="0"/>
              <a:t>disjunto a </a:t>
            </a:r>
            <a:r>
              <a:rPr lang="es-EC" sz="2800" b="1" i="1" dirty="0"/>
              <a:t>Pizza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333625"/>
            <a:ext cx="8051887" cy="25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6149" y="470408"/>
            <a:ext cx="457918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Clases</a:t>
            </a:r>
            <a:r>
              <a:rPr sz="3200" spc="-5" dirty="0"/>
              <a:t>:</a:t>
            </a:r>
            <a:r>
              <a:rPr sz="3200" spc="-15" dirty="0"/>
              <a:t> </a:t>
            </a:r>
            <a:r>
              <a:rPr sz="3200" spc="-5" dirty="0" err="1" smtClean="0"/>
              <a:t>Defini</a:t>
            </a:r>
            <a:r>
              <a:rPr lang="es-EC" sz="3200" spc="-5" dirty="0" err="1" smtClean="0"/>
              <a:t>ción</a:t>
            </a:r>
            <a:endParaRPr sz="3200" dirty="0"/>
          </a:p>
        </p:txBody>
      </p:sp>
      <p:sp>
        <p:nvSpPr>
          <p:cNvPr id="6" name="object 6"/>
          <p:cNvSpPr/>
          <p:nvPr/>
        </p:nvSpPr>
        <p:spPr>
          <a:xfrm>
            <a:off x="393839" y="2920745"/>
            <a:ext cx="993140" cy="857250"/>
          </a:xfrm>
          <a:custGeom>
            <a:avLst/>
            <a:gdLst/>
            <a:ahLst/>
            <a:cxnLst/>
            <a:rect l="l" t="t" r="r" b="b"/>
            <a:pathLst>
              <a:path w="993140" h="857250">
                <a:moveTo>
                  <a:pt x="0" y="857250"/>
                </a:moveTo>
                <a:lnTo>
                  <a:pt x="992886" y="857250"/>
                </a:lnTo>
                <a:lnTo>
                  <a:pt x="992886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2811" y="1292605"/>
            <a:ext cx="8812530" cy="4950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dirty="0" smtClean="0">
                <a:latin typeface="Verdana"/>
                <a:cs typeface="Verdana"/>
              </a:rPr>
              <a:t>Una definición de clase tiene dos partes</a:t>
            </a:r>
            <a:r>
              <a:rPr sz="2800" spc="-5" dirty="0" smtClean="0">
                <a:latin typeface="Verdana"/>
                <a:cs typeface="Verdana"/>
              </a:rPr>
              <a:t>: </a:t>
            </a:r>
            <a:r>
              <a:rPr lang="es-EC" sz="2800" spc="-5" dirty="0" smtClean="0">
                <a:latin typeface="Verdana"/>
                <a:cs typeface="Verdana"/>
              </a:rPr>
              <a:t>un nombre o referencia</a:t>
            </a:r>
            <a:r>
              <a:rPr sz="2800" dirty="0" smtClean="0">
                <a:latin typeface="Verdana"/>
                <a:cs typeface="Verdana"/>
              </a:rPr>
              <a:t> </a:t>
            </a:r>
            <a:r>
              <a:rPr lang="es-EC" sz="2800" dirty="0" smtClean="0">
                <a:latin typeface="Verdana"/>
                <a:cs typeface="Verdana"/>
              </a:rPr>
              <a:t>y una lista de restricciones</a:t>
            </a:r>
            <a:r>
              <a:rPr sz="2800" spc="-5" dirty="0" smtClean="0"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  <a:p>
            <a:pPr marL="624205">
              <a:lnSpc>
                <a:spcPct val="100000"/>
              </a:lnSpc>
              <a:spcBef>
                <a:spcPts val="2475"/>
              </a:spcBef>
            </a:pPr>
            <a:r>
              <a:rPr sz="2000" spc="-5" dirty="0">
                <a:latin typeface="Verdana"/>
                <a:cs typeface="Verdana"/>
              </a:rPr>
              <a:t>&lt;</a:t>
            </a:r>
            <a:r>
              <a:rPr sz="2000" b="1" spc="-5" dirty="0">
                <a:solidFill>
                  <a:schemeClr val="tx2"/>
                </a:solidFill>
                <a:latin typeface="Verdana"/>
                <a:cs typeface="Verdana"/>
              </a:rPr>
              <a:t>owl:Class</a:t>
            </a:r>
            <a:r>
              <a:rPr sz="2000" b="1" dirty="0">
                <a:solidFill>
                  <a:schemeClr val="tx2"/>
                </a:solidFill>
                <a:latin typeface="Verdana"/>
                <a:cs typeface="Verdana"/>
              </a:rPr>
              <a:t> rdf:ID="</a:t>
            </a:r>
            <a:r>
              <a:rPr sz="2000" b="1" dirty="0" smtClean="0">
                <a:solidFill>
                  <a:schemeClr val="tx2"/>
                </a:solidFill>
                <a:latin typeface="Verdana"/>
                <a:cs typeface="Verdana"/>
              </a:rPr>
              <a:t>C</a:t>
            </a:r>
            <a:r>
              <a:rPr lang="es-EC" sz="2000" b="1" dirty="0" err="1" smtClean="0">
                <a:solidFill>
                  <a:schemeClr val="tx2"/>
                </a:solidFill>
                <a:latin typeface="Verdana"/>
                <a:cs typeface="Verdana"/>
              </a:rPr>
              <a:t>liente</a:t>
            </a:r>
            <a:r>
              <a:rPr sz="2000" b="1" dirty="0" smtClean="0">
                <a:solidFill>
                  <a:schemeClr val="tx2"/>
                </a:solidFill>
                <a:latin typeface="Verdana"/>
                <a:cs typeface="Verdana"/>
              </a:rPr>
              <a:t>"</a:t>
            </a:r>
            <a:r>
              <a:rPr sz="2000" dirty="0" smtClean="0">
                <a:latin typeface="Verdana"/>
                <a:cs typeface="Verdana"/>
              </a:rPr>
              <a:t>&gt;</a:t>
            </a:r>
            <a:endParaRPr sz="2000" dirty="0">
              <a:latin typeface="Verdana"/>
              <a:cs typeface="Verdana"/>
            </a:endParaRPr>
          </a:p>
          <a:p>
            <a:pPr marL="153860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</a:t>
            </a:r>
            <a:r>
              <a:rPr sz="2000" spc="-5" dirty="0">
                <a:solidFill>
                  <a:schemeClr val="tx2"/>
                </a:solidFill>
                <a:latin typeface="Verdana"/>
                <a:cs typeface="Verdana"/>
              </a:rPr>
              <a:t>rdfs:subClassOf</a:t>
            </a:r>
            <a:r>
              <a:rPr sz="2000" spc="15" dirty="0">
                <a:solidFill>
                  <a:schemeClr val="tx2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Verdana"/>
                <a:cs typeface="Verdana"/>
              </a:rPr>
              <a:t>rdf:resource="</a:t>
            </a:r>
            <a:r>
              <a:rPr sz="2000" spc="-5" dirty="0" err="1" smtClean="0">
                <a:solidFill>
                  <a:schemeClr val="tx2"/>
                </a:solidFill>
                <a:latin typeface="Verdana"/>
                <a:cs typeface="Verdana"/>
              </a:rPr>
              <a:t>cl:Person</a:t>
            </a:r>
            <a:r>
              <a:rPr lang="es-EC" sz="2000" spc="-5" dirty="0" smtClean="0">
                <a:solidFill>
                  <a:schemeClr val="tx2"/>
                </a:solidFill>
                <a:latin typeface="Verdana"/>
                <a:cs typeface="Verdana"/>
              </a:rPr>
              <a:t>a</a:t>
            </a:r>
            <a:r>
              <a:rPr sz="2000" spc="-5" dirty="0" smtClean="0">
                <a:solidFill>
                  <a:schemeClr val="tx2"/>
                </a:solidFill>
                <a:latin typeface="Verdana"/>
                <a:cs typeface="Verdana"/>
              </a:rPr>
              <a:t>"/</a:t>
            </a:r>
            <a:r>
              <a:rPr sz="2000" spc="-5" dirty="0" smtClean="0">
                <a:latin typeface="Verdana"/>
                <a:cs typeface="Verdana"/>
              </a:rPr>
              <a:t>&gt;</a:t>
            </a:r>
            <a:endParaRPr sz="2000" dirty="0">
              <a:latin typeface="Verdana"/>
              <a:cs typeface="Verdana"/>
            </a:endParaRPr>
          </a:p>
          <a:p>
            <a:pPr marL="153860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&lt;rdfs:label</a:t>
            </a:r>
            <a:r>
              <a:rPr sz="2000" dirty="0">
                <a:latin typeface="Verdana"/>
                <a:cs typeface="Verdana"/>
              </a:rPr>
              <a:t> xml:lang="en"&gt;customer&lt;/rdfs:label&gt;</a:t>
            </a:r>
          </a:p>
          <a:p>
            <a:pPr marL="153860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&lt;rdfs:label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 err="1">
                <a:latin typeface="Verdana"/>
                <a:cs typeface="Verdana"/>
              </a:rPr>
              <a:t>xml:lang</a:t>
            </a:r>
            <a:r>
              <a:rPr sz="2000" dirty="0" smtClean="0">
                <a:latin typeface="Verdana"/>
                <a:cs typeface="Verdana"/>
              </a:rPr>
              <a:t>="</a:t>
            </a:r>
            <a:r>
              <a:rPr lang="es-EC" sz="2000" dirty="0" smtClean="0">
                <a:latin typeface="Verdana"/>
                <a:cs typeface="Verdana"/>
              </a:rPr>
              <a:t>es</a:t>
            </a:r>
            <a:r>
              <a:rPr sz="2000" dirty="0" smtClean="0">
                <a:latin typeface="Verdana"/>
                <a:cs typeface="Verdana"/>
              </a:rPr>
              <a:t>"&gt;client</a:t>
            </a:r>
            <a:r>
              <a:rPr lang="es-EC" sz="2000" dirty="0" smtClean="0">
                <a:latin typeface="Verdana"/>
                <a:cs typeface="Verdana"/>
              </a:rPr>
              <a:t>e</a:t>
            </a:r>
            <a:r>
              <a:rPr sz="2000" dirty="0" smtClean="0">
                <a:latin typeface="Verdana"/>
                <a:cs typeface="Verdana"/>
              </a:rPr>
              <a:t>&lt;/</a:t>
            </a:r>
            <a:r>
              <a:rPr sz="2000" dirty="0">
                <a:latin typeface="Verdana"/>
                <a:cs typeface="Verdana"/>
              </a:rPr>
              <a:t>rdfs:label&gt;</a:t>
            </a:r>
          </a:p>
          <a:p>
            <a:pPr marL="1538605">
              <a:lnSpc>
                <a:spcPct val="100000"/>
              </a:lnSpc>
            </a:pPr>
            <a:r>
              <a:rPr sz="2000" dirty="0">
                <a:latin typeface="Verdana"/>
                <a:cs typeface="Verdana"/>
              </a:rPr>
              <a:t>...</a:t>
            </a:r>
          </a:p>
          <a:p>
            <a:pPr marL="62420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&lt;/owl:Class&gt;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lang="es-EC" sz="2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s-EC" sz="2800" dirty="0" smtClean="0">
              <a:latin typeface="Times New Roman"/>
              <a:cs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C" sz="2000" b="1" spc="-5" dirty="0" err="1">
                <a:solidFill>
                  <a:schemeClr val="tx2"/>
                </a:solidFill>
                <a:latin typeface="Verdana"/>
                <a:cs typeface="Verdana"/>
              </a:rPr>
              <a:t>owl:Class</a:t>
            </a:r>
            <a:r>
              <a:rPr lang="es-EC" sz="2000" b="1" dirty="0">
                <a:solidFill>
                  <a:schemeClr val="tx2"/>
                </a:solidFill>
                <a:latin typeface="Verdana"/>
                <a:cs typeface="Verdana"/>
              </a:rPr>
              <a:t> </a:t>
            </a:r>
            <a:r>
              <a:rPr lang="es-EC" sz="2000" b="1" dirty="0" err="1" smtClean="0">
                <a:solidFill>
                  <a:schemeClr val="tx2"/>
                </a:solidFill>
                <a:latin typeface="Verdana"/>
                <a:cs typeface="Verdana"/>
              </a:rPr>
              <a:t>rdf:ID</a:t>
            </a:r>
            <a:r>
              <a:rPr lang="es-EC" sz="2000" b="1" dirty="0" smtClean="0">
                <a:solidFill>
                  <a:schemeClr val="tx2"/>
                </a:solidFill>
                <a:latin typeface="Verdana"/>
                <a:cs typeface="Verdana"/>
              </a:rPr>
              <a:t> define el nombre o referencia</a:t>
            </a: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000" spc="-5" dirty="0" err="1">
                <a:solidFill>
                  <a:schemeClr val="tx2"/>
                </a:solidFill>
                <a:latin typeface="Verdana"/>
                <a:cs typeface="Verdana"/>
              </a:rPr>
              <a:t>rdfs:SubClassOf</a:t>
            </a:r>
            <a:r>
              <a:rPr sz="2000" spc="-5" dirty="0">
                <a:solidFill>
                  <a:schemeClr val="tx2"/>
                </a:solidFill>
                <a:latin typeface="Verdana"/>
                <a:cs typeface="Verdana"/>
              </a:rPr>
              <a:t> define</a:t>
            </a:r>
            <a:r>
              <a:rPr lang="es-EC" sz="2000" spc="-5" dirty="0">
                <a:solidFill>
                  <a:schemeClr val="tx2"/>
                </a:solidFill>
                <a:latin typeface="Verdana"/>
                <a:cs typeface="Verdana"/>
              </a:rPr>
              <a:t> una restricción</a:t>
            </a:r>
            <a:endParaRPr sz="2000" spc="-5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385" y="4784090"/>
            <a:ext cx="81846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mtClean="0"/>
              <a:t>C</a:t>
            </a:r>
            <a:r>
              <a:rPr lang="es-EC" dirty="0" err="1" smtClean="0"/>
              <a:t>lases</a:t>
            </a:r>
            <a:r>
              <a:rPr lang="es-EC" dirty="0" smtClean="0"/>
              <a:t> Complejas en OWL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5720" y="470408"/>
            <a:ext cx="412995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37779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811" y="1292605"/>
            <a:ext cx="8348345" cy="3382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Verdana"/>
                <a:cs typeface="Verdana"/>
              </a:rPr>
              <a:t>(OWL </a:t>
            </a:r>
            <a:r>
              <a:rPr sz="2500" dirty="0">
                <a:latin typeface="Verdana"/>
                <a:cs typeface="Verdana"/>
              </a:rPr>
              <a:t>DL) </a:t>
            </a:r>
            <a:r>
              <a:rPr sz="2500" spc="-5" dirty="0" err="1" smtClean="0">
                <a:latin typeface="Verdana"/>
                <a:cs typeface="Verdana"/>
              </a:rPr>
              <a:t>prov</a:t>
            </a:r>
            <a:r>
              <a:rPr lang="es-EC" sz="2500" spc="-5" dirty="0" err="1" smtClean="0">
                <a:latin typeface="Verdana"/>
                <a:cs typeface="Verdana"/>
              </a:rPr>
              <a:t>ee</a:t>
            </a:r>
            <a:r>
              <a:rPr lang="es-EC" sz="2500" spc="-5" dirty="0" smtClean="0">
                <a:latin typeface="Verdana"/>
                <a:cs typeface="Verdana"/>
              </a:rPr>
              <a:t> constructores con los cuales se pueden formar clases basadas en operaciones básicas de conjuntos</a:t>
            </a:r>
            <a:r>
              <a:rPr sz="2500" spc="-5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555"/>
              </a:spcBef>
              <a:buChar char="–"/>
              <a:tabLst>
                <a:tab pos="756285" algn="l"/>
              </a:tabLst>
            </a:pPr>
            <a:r>
              <a:rPr sz="2300" spc="-5" dirty="0" err="1" smtClean="0">
                <a:latin typeface="Verdana"/>
                <a:cs typeface="Verdana"/>
              </a:rPr>
              <a:t>Intersec</a:t>
            </a:r>
            <a:r>
              <a:rPr lang="es-EC" sz="2300" spc="-5" dirty="0" err="1" smtClean="0">
                <a:latin typeface="Verdana"/>
                <a:cs typeface="Verdana"/>
              </a:rPr>
              <a:t>ción</a:t>
            </a:r>
            <a:endParaRPr sz="23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550"/>
              </a:spcBef>
              <a:buChar char="–"/>
              <a:tabLst>
                <a:tab pos="756285" algn="l"/>
              </a:tabLst>
            </a:pPr>
            <a:r>
              <a:rPr sz="2300" spc="-10" dirty="0">
                <a:latin typeface="Verdana"/>
                <a:cs typeface="Verdana"/>
              </a:rPr>
              <a:t>Union</a:t>
            </a:r>
            <a:endParaRPr sz="23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555"/>
              </a:spcBef>
              <a:buChar char="–"/>
              <a:tabLst>
                <a:tab pos="756285" algn="l"/>
              </a:tabLst>
            </a:pPr>
            <a:r>
              <a:rPr sz="2300" spc="-5" dirty="0" smtClean="0">
                <a:latin typeface="Verdana"/>
                <a:cs typeface="Verdana"/>
              </a:rPr>
              <a:t>Complement</a:t>
            </a:r>
            <a:r>
              <a:rPr lang="es-EC" sz="2300" spc="-5" dirty="0" smtClean="0">
                <a:latin typeface="Verdana"/>
                <a:cs typeface="Verdana"/>
              </a:rPr>
              <a:t>o</a:t>
            </a:r>
            <a:endParaRPr sz="23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Clases </a:t>
            </a:r>
            <a:r>
              <a:rPr sz="2500" spc="-5" dirty="0" err="1" smtClean="0">
                <a:latin typeface="Verdana"/>
                <a:cs typeface="Verdana"/>
              </a:rPr>
              <a:t>Enumera</a:t>
            </a:r>
            <a:r>
              <a:rPr lang="es-EC" sz="2500" spc="-5" dirty="0" smtClean="0">
                <a:latin typeface="Verdana"/>
                <a:cs typeface="Verdana"/>
              </a:rPr>
              <a:t>das</a:t>
            </a:r>
            <a:endParaRPr sz="25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Clases </a:t>
            </a:r>
            <a:r>
              <a:rPr sz="2500" spc="-5" dirty="0" err="1" smtClean="0">
                <a:latin typeface="Verdana"/>
                <a:cs typeface="Verdana"/>
              </a:rPr>
              <a:t>Disj</a:t>
            </a:r>
            <a:r>
              <a:rPr lang="es-EC" sz="2500" spc="-5" dirty="0" smtClean="0">
                <a:latin typeface="Verdana"/>
                <a:cs typeface="Verdana"/>
              </a:rPr>
              <a:t>untas</a:t>
            </a:r>
            <a:endParaRPr sz="25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411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677" y="470408"/>
            <a:ext cx="934474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sz="3200" b="0" spc="-5" dirty="0" err="1" smtClean="0">
                <a:latin typeface="Verdana"/>
                <a:cs typeface="Verdana"/>
              </a:rPr>
              <a:t>Intersec</a:t>
            </a:r>
            <a:r>
              <a:rPr lang="es-EC" sz="3200" b="0" spc="-5" dirty="0" err="1" smtClean="0">
                <a:latin typeface="Verdana"/>
                <a:cs typeface="Verdana"/>
              </a:rPr>
              <a:t>ción</a:t>
            </a:r>
            <a:r>
              <a:rPr lang="es-EC" sz="3200" b="0" spc="-5" dirty="0" smtClean="0">
                <a:latin typeface="Verdana"/>
                <a:cs typeface="Verdana"/>
              </a:rPr>
              <a:t> de Clases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839" y="3777996"/>
            <a:ext cx="704850" cy="857250"/>
          </a:xfrm>
          <a:custGeom>
            <a:avLst/>
            <a:gdLst/>
            <a:ahLst/>
            <a:cxnLst/>
            <a:rect l="l" t="t" r="r" b="b"/>
            <a:pathLst>
              <a:path w="704850" h="857250">
                <a:moveTo>
                  <a:pt x="0" y="857250"/>
                </a:moveTo>
                <a:lnTo>
                  <a:pt x="704849" y="857250"/>
                </a:lnTo>
                <a:lnTo>
                  <a:pt x="704849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4335" y="1292605"/>
            <a:ext cx="917321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7696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Las instancias/individuos de la intersección de dos clases son simultáneamente instancias de ambas clases</a:t>
            </a:r>
          </a:p>
          <a:p>
            <a:pPr marL="354965" marR="7696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dirty="0" err="1" smtClean="0"/>
              <a:t>owl:intersectionOf</a:t>
            </a:r>
            <a:endParaRPr sz="25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  <a:spcBef>
                <a:spcPts val="226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rdf:ID="WhiteWine"&gt;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&lt;owl:intersectionOf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rdf:parseType="Collection"&gt;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rdf:about="#Wine"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&lt;owl:Restriction&gt;</a:t>
            </a:r>
            <a:endParaRPr sz="1800" dirty="0">
              <a:latin typeface="Verdana"/>
              <a:cs typeface="Verdana"/>
            </a:endParaRPr>
          </a:p>
          <a:p>
            <a:pPr marL="30784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&lt;owl:onProperty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rdf:resource="#hasColor"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307848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&lt;owl:hasValue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rdf:resource="#White"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&lt;/owl:Restriction&gt;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&lt;/owl:intersectionOf&gt;</a:t>
            </a:r>
            <a:endParaRPr sz="18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&lt;/owl:Class&gt;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1" name="Grupo 500"/>
          <p:cNvGrpSpPr/>
          <p:nvPr/>
        </p:nvGrpSpPr>
        <p:grpSpPr>
          <a:xfrm>
            <a:off x="2292386" y="3319807"/>
            <a:ext cx="7419109" cy="4345378"/>
            <a:chOff x="1838133" y="2801056"/>
            <a:chExt cx="7419109" cy="4345378"/>
          </a:xfrm>
        </p:grpSpPr>
        <p:sp>
          <p:nvSpPr>
            <p:cNvPr id="502" name="Oval 12"/>
            <p:cNvSpPr>
              <a:spLocks noChangeArrowheads="1"/>
            </p:cNvSpPr>
            <p:nvPr/>
          </p:nvSpPr>
          <p:spPr bwMode="auto">
            <a:xfrm>
              <a:off x="3949699" y="2852209"/>
              <a:ext cx="2696986" cy="24271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Oval 13"/>
            <p:cNvSpPr>
              <a:spLocks noChangeArrowheads="1"/>
            </p:cNvSpPr>
            <p:nvPr/>
          </p:nvSpPr>
          <p:spPr bwMode="auto">
            <a:xfrm>
              <a:off x="2266949" y="2801056"/>
              <a:ext cx="2696986" cy="24271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AutoShape 14"/>
            <p:cNvSpPr>
              <a:spLocks noChangeArrowheads="1"/>
            </p:cNvSpPr>
            <p:nvPr/>
          </p:nvSpPr>
          <p:spPr bwMode="auto">
            <a:xfrm>
              <a:off x="5484282" y="331434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AutoShape 15"/>
            <p:cNvSpPr>
              <a:spLocks noChangeArrowheads="1"/>
            </p:cNvSpPr>
            <p:nvPr/>
          </p:nvSpPr>
          <p:spPr bwMode="auto">
            <a:xfrm>
              <a:off x="5577768" y="404459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AutoShape 16"/>
            <p:cNvSpPr>
              <a:spLocks noChangeArrowheads="1"/>
            </p:cNvSpPr>
            <p:nvPr/>
          </p:nvSpPr>
          <p:spPr bwMode="auto">
            <a:xfrm>
              <a:off x="4276018" y="3413126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AutoShape 17"/>
            <p:cNvSpPr>
              <a:spLocks noChangeArrowheads="1"/>
            </p:cNvSpPr>
            <p:nvPr/>
          </p:nvSpPr>
          <p:spPr bwMode="auto">
            <a:xfrm>
              <a:off x="4242505" y="4123972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AutoShape 18"/>
            <p:cNvSpPr>
              <a:spLocks noChangeArrowheads="1"/>
            </p:cNvSpPr>
            <p:nvPr/>
          </p:nvSpPr>
          <p:spPr bwMode="auto">
            <a:xfrm>
              <a:off x="4665838" y="4002265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AutoShape 19"/>
            <p:cNvSpPr>
              <a:spLocks noChangeArrowheads="1"/>
            </p:cNvSpPr>
            <p:nvPr/>
          </p:nvSpPr>
          <p:spPr bwMode="auto">
            <a:xfrm>
              <a:off x="2815518" y="433034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AutoShape 20"/>
            <p:cNvSpPr>
              <a:spLocks noChangeArrowheads="1"/>
            </p:cNvSpPr>
            <p:nvPr/>
          </p:nvSpPr>
          <p:spPr bwMode="auto">
            <a:xfrm>
              <a:off x="3201810" y="3444876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AutoShape 21"/>
            <p:cNvSpPr>
              <a:spLocks noChangeArrowheads="1"/>
            </p:cNvSpPr>
            <p:nvPr/>
          </p:nvSpPr>
          <p:spPr bwMode="auto">
            <a:xfrm>
              <a:off x="5165018" y="4773084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AutoShape 22"/>
            <p:cNvSpPr>
              <a:spLocks noChangeArrowheads="1"/>
            </p:cNvSpPr>
            <p:nvPr/>
          </p:nvSpPr>
          <p:spPr bwMode="auto">
            <a:xfrm>
              <a:off x="3542240" y="438502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AutoShape 23"/>
            <p:cNvSpPr>
              <a:spLocks noChangeArrowheads="1"/>
            </p:cNvSpPr>
            <p:nvPr/>
          </p:nvSpPr>
          <p:spPr bwMode="auto">
            <a:xfrm>
              <a:off x="6048727" y="4079876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AutoShape 24"/>
            <p:cNvSpPr>
              <a:spLocks noChangeArrowheads="1"/>
            </p:cNvSpPr>
            <p:nvPr/>
          </p:nvSpPr>
          <p:spPr bwMode="auto">
            <a:xfrm>
              <a:off x="2679699" y="3667126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Oval 25"/>
            <p:cNvSpPr>
              <a:spLocks noChangeArrowheads="1"/>
            </p:cNvSpPr>
            <p:nvPr/>
          </p:nvSpPr>
          <p:spPr bwMode="auto">
            <a:xfrm>
              <a:off x="3977921" y="3102681"/>
              <a:ext cx="943680" cy="1867958"/>
            </a:xfrm>
            <a:prstGeom prst="ellipse">
              <a:avLst/>
            </a:prstGeom>
            <a:solidFill>
              <a:srgbClr val="333399">
                <a:alpha val="2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Text Box 26"/>
            <p:cNvSpPr txBox="1">
              <a:spLocks noChangeArrowheads="1"/>
            </p:cNvSpPr>
            <p:nvPr/>
          </p:nvSpPr>
          <p:spPr bwMode="auto">
            <a:xfrm>
              <a:off x="2351615" y="5187598"/>
              <a:ext cx="2612320" cy="595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  <a:spAutoFit/>
            </a:bodyPr>
            <a:lstStyle/>
            <a:p>
              <a:r>
                <a:rPr lang="en-GB" dirty="0" err="1" smtClean="0"/>
                <a:t>Humano</a:t>
              </a:r>
              <a:endParaRPr lang="en-US" dirty="0"/>
            </a:p>
          </p:txBody>
        </p:sp>
        <p:sp>
          <p:nvSpPr>
            <p:cNvPr id="517" name="Text Box 27"/>
            <p:cNvSpPr txBox="1">
              <a:spLocks noChangeArrowheads="1"/>
            </p:cNvSpPr>
            <p:nvPr/>
          </p:nvSpPr>
          <p:spPr bwMode="auto">
            <a:xfrm>
              <a:off x="7061200" y="5286724"/>
              <a:ext cx="2196042" cy="595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  <a:spAutoFit/>
            </a:bodyPr>
            <a:lstStyle/>
            <a:p>
              <a:r>
                <a:rPr lang="en-GB" dirty="0" err="1" smtClean="0"/>
                <a:t>Masculino</a:t>
              </a:r>
              <a:endParaRPr lang="en-US" dirty="0"/>
            </a:p>
          </p:txBody>
        </p:sp>
        <p:sp>
          <p:nvSpPr>
            <p:cNvPr id="518" name="Text Box 28"/>
            <p:cNvSpPr txBox="1">
              <a:spLocks noChangeArrowheads="1"/>
            </p:cNvSpPr>
            <p:nvPr/>
          </p:nvSpPr>
          <p:spPr bwMode="auto">
            <a:xfrm>
              <a:off x="2852560" y="6058959"/>
              <a:ext cx="4153958" cy="108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  <a:spAutoFit/>
            </a:bodyPr>
            <a:lstStyle/>
            <a:p>
              <a:r>
                <a:rPr lang="en-GB" dirty="0" err="1" smtClean="0"/>
                <a:t>Intersección</a:t>
              </a:r>
              <a:r>
                <a:rPr lang="en-GB" dirty="0" smtClean="0"/>
                <a:t> de </a:t>
              </a:r>
              <a:r>
                <a:rPr lang="en-GB" dirty="0" err="1" smtClean="0"/>
                <a:t>Humano</a:t>
              </a:r>
              <a:r>
                <a:rPr lang="en-GB" dirty="0" smtClean="0"/>
                <a:t> y </a:t>
              </a:r>
              <a:r>
                <a:rPr lang="en-GB" dirty="0" err="1" smtClean="0"/>
                <a:t>Masculino</a:t>
              </a:r>
              <a:endParaRPr lang="en-US" dirty="0"/>
            </a:p>
          </p:txBody>
        </p:sp>
        <p:sp>
          <p:nvSpPr>
            <p:cNvPr id="519" name="Freeform 29"/>
            <p:cNvSpPr>
              <a:spLocks/>
            </p:cNvSpPr>
            <p:nvPr/>
          </p:nvSpPr>
          <p:spPr bwMode="auto">
            <a:xfrm rot="18487458">
              <a:off x="1703196" y="4701120"/>
              <a:ext cx="904874" cy="635000"/>
            </a:xfrm>
            <a:custGeom>
              <a:avLst/>
              <a:gdLst/>
              <a:ahLst/>
              <a:cxnLst>
                <a:cxn ang="0">
                  <a:pos x="70" y="360"/>
                </a:cxn>
                <a:cxn ang="0">
                  <a:pos x="19" y="31"/>
                </a:cxn>
                <a:cxn ang="0">
                  <a:pos x="183" y="175"/>
                </a:cxn>
              </a:cxnLst>
              <a:rect l="0" t="0" r="r" b="b"/>
              <a:pathLst>
                <a:path w="183" h="360">
                  <a:moveTo>
                    <a:pt x="70" y="360"/>
                  </a:moveTo>
                  <a:cubicBezTo>
                    <a:pt x="35" y="211"/>
                    <a:pt x="0" y="62"/>
                    <a:pt x="19" y="31"/>
                  </a:cubicBezTo>
                  <a:cubicBezTo>
                    <a:pt x="38" y="0"/>
                    <a:pt x="154" y="156"/>
                    <a:pt x="183" y="175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Line 30"/>
            <p:cNvSpPr>
              <a:spLocks noChangeShapeType="1"/>
            </p:cNvSpPr>
            <p:nvPr/>
          </p:nvSpPr>
          <p:spPr bwMode="auto">
            <a:xfrm flipH="1" flipV="1">
              <a:off x="6373283" y="4898321"/>
              <a:ext cx="687917" cy="6173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Line 31"/>
            <p:cNvSpPr>
              <a:spLocks noChangeShapeType="1"/>
            </p:cNvSpPr>
            <p:nvPr/>
          </p:nvSpPr>
          <p:spPr bwMode="auto">
            <a:xfrm flipH="1" flipV="1">
              <a:off x="4448880" y="4826000"/>
              <a:ext cx="109361" cy="1270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2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677" y="470408"/>
            <a:ext cx="934474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sz="3200" b="0" spc="-5" dirty="0" err="1" smtClean="0">
                <a:latin typeface="Verdana"/>
                <a:cs typeface="Verdana"/>
              </a:rPr>
              <a:t>Intersec</a:t>
            </a:r>
            <a:r>
              <a:rPr lang="es-EC" sz="3200" b="0" spc="-5" dirty="0" err="1" smtClean="0">
                <a:latin typeface="Verdana"/>
                <a:cs typeface="Verdana"/>
              </a:rPr>
              <a:t>ción</a:t>
            </a:r>
            <a:r>
              <a:rPr lang="es-EC" sz="3200" b="0" spc="-5" dirty="0" smtClean="0">
                <a:latin typeface="Verdana"/>
                <a:cs typeface="Verdana"/>
              </a:rPr>
              <a:t> de Clases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839" y="3777996"/>
            <a:ext cx="704850" cy="857250"/>
          </a:xfrm>
          <a:custGeom>
            <a:avLst/>
            <a:gdLst/>
            <a:ahLst/>
            <a:cxnLst/>
            <a:rect l="l" t="t" r="r" b="b"/>
            <a:pathLst>
              <a:path w="704850" h="857250">
                <a:moveTo>
                  <a:pt x="0" y="857250"/>
                </a:moveTo>
                <a:lnTo>
                  <a:pt x="704849" y="857250"/>
                </a:lnTo>
                <a:lnTo>
                  <a:pt x="704849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839" y="463524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4335" y="1292605"/>
            <a:ext cx="9173210" cy="3231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7696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dirty="0" smtClean="0"/>
              <a:t>Ejemplo: </a:t>
            </a:r>
            <a:r>
              <a:rPr lang="es-EC" sz="2800" dirty="0" err="1" smtClean="0"/>
              <a:t>owl:intersectionOf</a:t>
            </a:r>
            <a:endParaRPr sz="25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  <a:spcBef>
                <a:spcPts val="226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rdf:ID="WhiteWine"&gt;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&lt;owl:intersectionOf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rdf:parseType="Collection"&gt;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rdf:about="#Wine"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&lt;owl:Restriction&gt;</a:t>
            </a:r>
            <a:endParaRPr sz="1800" dirty="0">
              <a:latin typeface="Verdana"/>
              <a:cs typeface="Verdana"/>
            </a:endParaRPr>
          </a:p>
          <a:p>
            <a:pPr marL="30784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&lt;owl:onProperty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rdf:resource="#hasColor"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307848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&lt;owl:hasValue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rdf:resource="#White"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&lt;/owl:Restriction&gt;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&lt;/owl:intersectionOf&gt;</a:t>
            </a:r>
            <a:endParaRPr sz="18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&lt;/owl:Class&gt;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8700" y="2086969"/>
            <a:ext cx="5656113" cy="297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0" name="Rectángulo 499"/>
          <p:cNvSpPr/>
          <p:nvPr/>
        </p:nvSpPr>
        <p:spPr>
          <a:xfrm>
            <a:off x="1519351" y="5492496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 smtClean="0"/>
              <a:t>ex:Carmela</a:t>
            </a:r>
            <a:r>
              <a:rPr lang="es-EC" sz="2400" dirty="0" smtClean="0"/>
              <a:t> </a:t>
            </a:r>
            <a:r>
              <a:rPr lang="es-EC" sz="2400" dirty="0" err="1" smtClean="0"/>
              <a:t>rdf:type</a:t>
            </a:r>
            <a:r>
              <a:rPr lang="es-EC" sz="2400" dirty="0" smtClean="0"/>
              <a:t> :</a:t>
            </a:r>
            <a:r>
              <a:rPr lang="es-EC" sz="2400" dirty="0" err="1" smtClean="0"/>
              <a:t>Mother</a:t>
            </a:r>
            <a:r>
              <a:rPr lang="es-EC" sz="2400" dirty="0" smtClean="0"/>
              <a:t> . </a:t>
            </a:r>
          </a:p>
          <a:p>
            <a:r>
              <a:rPr lang="es-EC" sz="2400" dirty="0" smtClean="0"/>
              <a:t>:</a:t>
            </a:r>
            <a:r>
              <a:rPr lang="es-EC" sz="2400" dirty="0" err="1" smtClean="0"/>
              <a:t>Mother</a:t>
            </a:r>
            <a:r>
              <a:rPr lang="es-EC" sz="2400" dirty="0" smtClean="0"/>
              <a:t> </a:t>
            </a:r>
            <a:r>
              <a:rPr lang="es-EC" sz="2400" dirty="0" err="1" smtClean="0"/>
              <a:t>rdfs:subClassOf</a:t>
            </a:r>
            <a:r>
              <a:rPr lang="es-EC" sz="2400" dirty="0" smtClean="0"/>
              <a:t> [ </a:t>
            </a:r>
            <a:r>
              <a:rPr lang="es-EC" sz="2400" dirty="0" err="1" smtClean="0">
                <a:solidFill>
                  <a:srgbClr val="FF0000"/>
                </a:solidFill>
              </a:rPr>
              <a:t>owl:intersectionOf</a:t>
            </a:r>
            <a:r>
              <a:rPr lang="es-EC" sz="2400" dirty="0" smtClean="0"/>
              <a:t> (:</a:t>
            </a:r>
            <a:r>
              <a:rPr lang="es-EC" sz="2400" dirty="0" err="1" smtClean="0"/>
              <a:t>Woman</a:t>
            </a:r>
            <a:r>
              <a:rPr lang="es-EC" sz="2400" dirty="0" smtClean="0"/>
              <a:t> :</a:t>
            </a:r>
            <a:r>
              <a:rPr lang="es-EC" sz="2400" dirty="0" err="1" smtClean="0"/>
              <a:t>Parent</a:t>
            </a:r>
            <a:r>
              <a:rPr lang="es-EC" sz="2400" dirty="0" smtClean="0"/>
              <a:t>) ] </a:t>
            </a:r>
          </a:p>
          <a:p>
            <a:pPr lvl="1"/>
            <a:r>
              <a:rPr lang="es-EC" sz="2400" dirty="0" err="1" smtClean="0">
                <a:solidFill>
                  <a:schemeClr val="tx2"/>
                </a:solidFill>
              </a:rPr>
              <a:t>ex:Carmela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rdf:type</a:t>
            </a:r>
            <a:r>
              <a:rPr lang="es-EC" sz="2400" dirty="0" smtClean="0">
                <a:solidFill>
                  <a:schemeClr val="tx2"/>
                </a:solidFill>
              </a:rPr>
              <a:t> :</a:t>
            </a:r>
            <a:r>
              <a:rPr lang="es-EC" sz="2400" dirty="0" err="1" smtClean="0">
                <a:solidFill>
                  <a:schemeClr val="tx2"/>
                </a:solidFill>
              </a:rPr>
              <a:t>Woman</a:t>
            </a:r>
            <a:r>
              <a:rPr lang="es-EC" sz="2400" dirty="0" smtClean="0">
                <a:solidFill>
                  <a:schemeClr val="tx2"/>
                </a:solidFill>
              </a:rPr>
              <a:t> , :</a:t>
            </a:r>
            <a:r>
              <a:rPr lang="es-EC" sz="2400" dirty="0" err="1" smtClean="0">
                <a:solidFill>
                  <a:schemeClr val="tx2"/>
                </a:solidFill>
              </a:rPr>
              <a:t>Parent</a:t>
            </a:r>
            <a:r>
              <a:rPr lang="es-EC" sz="2400" dirty="0" smtClean="0">
                <a:solidFill>
                  <a:schemeClr val="tx2"/>
                </a:solidFill>
              </a:rPr>
              <a:t> .</a:t>
            </a:r>
            <a:endParaRPr lang="es-EC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1" y="470408"/>
            <a:ext cx="782447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Clases </a:t>
            </a:r>
            <a:r>
              <a:rPr sz="3200" spc="-5" dirty="0" err="1" smtClean="0"/>
              <a:t>Comple</a:t>
            </a:r>
            <a:r>
              <a:rPr lang="es-EC" sz="3200" spc="-5" dirty="0" err="1" smtClean="0"/>
              <a:t>jas</a:t>
            </a:r>
            <a:r>
              <a:rPr sz="3200" spc="-5" dirty="0" smtClean="0"/>
              <a:t>: </a:t>
            </a:r>
            <a:r>
              <a:rPr sz="3200" b="0" spc="-10" dirty="0" err="1" smtClean="0">
                <a:latin typeface="Verdana"/>
                <a:cs typeface="Verdana"/>
              </a:rPr>
              <a:t>Uni</a:t>
            </a:r>
            <a:r>
              <a:rPr lang="es-EC" sz="3200" b="0" spc="-10" dirty="0" err="1" smtClean="0">
                <a:latin typeface="Verdana"/>
                <a:cs typeface="Verdana"/>
              </a:rPr>
              <a:t>ó</a:t>
            </a:r>
            <a:r>
              <a:rPr sz="3200" b="0" spc="-10" dirty="0" smtClean="0">
                <a:latin typeface="Verdana"/>
                <a:cs typeface="Verdana"/>
              </a:rPr>
              <a:t>n </a:t>
            </a:r>
            <a:r>
              <a:rPr lang="es-EC" sz="3200" b="0" spc="-10" dirty="0" smtClean="0">
                <a:latin typeface="Verdana"/>
                <a:cs typeface="Verdana"/>
              </a:rPr>
              <a:t>de Clases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335" y="1292605"/>
            <a:ext cx="8882380" cy="32008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500" spc="-5" dirty="0" err="1" smtClean="0">
                <a:latin typeface="Verdana"/>
                <a:cs typeface="Verdana"/>
              </a:rPr>
              <a:t>Instanc</a:t>
            </a:r>
            <a:r>
              <a:rPr lang="es-EC" sz="2500" spc="-5" dirty="0" err="1" smtClean="0">
                <a:latin typeface="Verdana"/>
                <a:cs typeface="Verdana"/>
              </a:rPr>
              <a:t>ias</a:t>
            </a:r>
            <a:r>
              <a:rPr sz="2500" spc="-5" dirty="0" smtClean="0">
                <a:latin typeface="Verdana"/>
                <a:cs typeface="Verdana"/>
              </a:rPr>
              <a:t>/</a:t>
            </a:r>
            <a:r>
              <a:rPr sz="2500" spc="-5" dirty="0" err="1" smtClean="0">
                <a:latin typeface="Verdana"/>
                <a:cs typeface="Verdana"/>
              </a:rPr>
              <a:t>Individu</a:t>
            </a:r>
            <a:r>
              <a:rPr lang="es-EC" sz="2500" spc="-5" dirty="0" smtClean="0">
                <a:latin typeface="Verdana"/>
                <a:cs typeface="Verdana"/>
              </a:rPr>
              <a:t>os de la unión de dos clases son la instancia de una o ambas clases.</a:t>
            </a:r>
            <a:endParaRPr sz="25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err="1">
                <a:latin typeface="Verdana"/>
                <a:cs typeface="Verdana"/>
              </a:rPr>
              <a:t>o</a:t>
            </a:r>
            <a:r>
              <a:rPr lang="es-EC" sz="2500" dirty="0" err="1" smtClean="0">
                <a:latin typeface="Verdana"/>
                <a:cs typeface="Verdana"/>
              </a:rPr>
              <a:t>wl:unionOf</a:t>
            </a:r>
            <a:endParaRPr sz="25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  <a:spcBef>
                <a:spcPts val="226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rdf:ID="Fruit"&gt;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&lt;owl:unionOf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rdf:parseType="Collection"&gt;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rdf:about="#SweetFruit"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rdf:about="#NonSweetFruit"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&lt;/owl:unionOf&gt;</a:t>
            </a:r>
            <a:endParaRPr sz="18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&lt;/owl:Class&gt;</a:t>
            </a:r>
            <a:endParaRPr sz="1800" dirty="0">
              <a:latin typeface="Verdana"/>
              <a:cs typeface="Verdana"/>
            </a:endParaRPr>
          </a:p>
        </p:txBody>
      </p:sp>
      <p:grpSp>
        <p:nvGrpSpPr>
          <p:cNvPr id="505" name="Grupo 504"/>
          <p:cNvGrpSpPr/>
          <p:nvPr/>
        </p:nvGrpSpPr>
        <p:grpSpPr>
          <a:xfrm>
            <a:off x="2603500" y="3312229"/>
            <a:ext cx="5029200" cy="2831395"/>
            <a:chOff x="2603500" y="3312230"/>
            <a:chExt cx="4626681" cy="2444750"/>
          </a:xfrm>
        </p:grpSpPr>
        <p:sp>
          <p:nvSpPr>
            <p:cNvPr id="492" name="Oval 6"/>
            <p:cNvSpPr>
              <a:spLocks noChangeArrowheads="1"/>
            </p:cNvSpPr>
            <p:nvPr/>
          </p:nvSpPr>
          <p:spPr bwMode="auto">
            <a:xfrm>
              <a:off x="2603500" y="3329869"/>
              <a:ext cx="2696987" cy="2427111"/>
            </a:xfrm>
            <a:prstGeom prst="ellipse">
              <a:avLst/>
            </a:prstGeom>
            <a:solidFill>
              <a:srgbClr val="333399">
                <a:alpha val="2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Text Box 7"/>
            <p:cNvSpPr txBox="1">
              <a:spLocks noChangeArrowheads="1"/>
            </p:cNvSpPr>
            <p:nvPr/>
          </p:nvSpPr>
          <p:spPr bwMode="auto">
            <a:xfrm>
              <a:off x="2755194" y="3490383"/>
              <a:ext cx="505345" cy="5950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101599" tIns="50799" rIns="101599" bIns="50799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GB" b="1">
                  <a:latin typeface="Comic Sans MS" charset="0"/>
                </a:rPr>
                <a:t>A</a:t>
              </a:r>
            </a:p>
          </p:txBody>
        </p:sp>
        <p:sp>
          <p:nvSpPr>
            <p:cNvPr id="494" name="AutoShape 8"/>
            <p:cNvSpPr>
              <a:spLocks noChangeArrowheads="1"/>
            </p:cNvSpPr>
            <p:nvPr/>
          </p:nvSpPr>
          <p:spPr bwMode="auto">
            <a:xfrm>
              <a:off x="4750153" y="4210050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AutoShape 9"/>
            <p:cNvSpPr>
              <a:spLocks noChangeArrowheads="1"/>
            </p:cNvSpPr>
            <p:nvPr/>
          </p:nvSpPr>
          <p:spPr bwMode="auto">
            <a:xfrm>
              <a:off x="3469570" y="3649133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AutoShape 10"/>
            <p:cNvSpPr>
              <a:spLocks noChangeArrowheads="1"/>
            </p:cNvSpPr>
            <p:nvPr/>
          </p:nvSpPr>
          <p:spPr bwMode="auto">
            <a:xfrm>
              <a:off x="3229681" y="4608689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11"/>
            <p:cNvSpPr>
              <a:spLocks noChangeArrowheads="1"/>
            </p:cNvSpPr>
            <p:nvPr/>
          </p:nvSpPr>
          <p:spPr bwMode="auto">
            <a:xfrm>
              <a:off x="4589639" y="3329869"/>
              <a:ext cx="2640542" cy="2427111"/>
            </a:xfrm>
            <a:prstGeom prst="ellipse">
              <a:avLst/>
            </a:prstGeom>
            <a:solidFill>
              <a:srgbClr val="333399">
                <a:alpha val="2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AutoShape 12"/>
            <p:cNvSpPr>
              <a:spLocks noChangeArrowheads="1"/>
            </p:cNvSpPr>
            <p:nvPr/>
          </p:nvSpPr>
          <p:spPr bwMode="auto">
            <a:xfrm>
              <a:off x="4928306" y="4571647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AutoShape 13"/>
            <p:cNvSpPr>
              <a:spLocks noChangeArrowheads="1"/>
            </p:cNvSpPr>
            <p:nvPr/>
          </p:nvSpPr>
          <p:spPr bwMode="auto">
            <a:xfrm>
              <a:off x="6110111" y="3809647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AutoShape 14"/>
            <p:cNvSpPr>
              <a:spLocks noChangeArrowheads="1"/>
            </p:cNvSpPr>
            <p:nvPr/>
          </p:nvSpPr>
          <p:spPr bwMode="auto">
            <a:xfrm>
              <a:off x="5774972" y="5079647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AutoShape 15"/>
            <p:cNvSpPr>
              <a:spLocks noChangeArrowheads="1"/>
            </p:cNvSpPr>
            <p:nvPr/>
          </p:nvSpPr>
          <p:spPr bwMode="auto">
            <a:xfrm>
              <a:off x="5436306" y="4317647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AutoShape 16"/>
            <p:cNvSpPr>
              <a:spLocks noChangeArrowheads="1"/>
            </p:cNvSpPr>
            <p:nvPr/>
          </p:nvSpPr>
          <p:spPr bwMode="auto">
            <a:xfrm>
              <a:off x="4191000" y="5330119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AutoShape 17"/>
            <p:cNvSpPr>
              <a:spLocks noChangeArrowheads="1"/>
            </p:cNvSpPr>
            <p:nvPr/>
          </p:nvSpPr>
          <p:spPr bwMode="auto">
            <a:xfrm>
              <a:off x="6750403" y="4449939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Text Box 18"/>
            <p:cNvSpPr txBox="1">
              <a:spLocks noChangeArrowheads="1"/>
            </p:cNvSpPr>
            <p:nvPr/>
          </p:nvSpPr>
          <p:spPr bwMode="auto">
            <a:xfrm>
              <a:off x="6514042" y="3312230"/>
              <a:ext cx="365124" cy="10874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lIns="101599" tIns="50799" rIns="101599" bIns="50799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GB" b="1">
                  <a:latin typeface="Comic Sans MS" charset="0"/>
                  <a:sym typeface="Symbol" charset="2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2073" y="470408"/>
            <a:ext cx="2433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RDF/RDFS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839" y="37779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2811" y="1216726"/>
            <a:ext cx="8635365" cy="47346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Verdana"/>
                <a:cs typeface="Verdana"/>
              </a:rPr>
              <a:t>RDF: </a:t>
            </a:r>
            <a:r>
              <a:rPr lang="es-EC" sz="3200" spc="-5" dirty="0">
                <a:latin typeface="Verdana"/>
                <a:cs typeface="Verdana"/>
              </a:rPr>
              <a:t>Triples para hacer afirmaciones sobre recursos</a:t>
            </a:r>
            <a:r>
              <a:rPr lang="es-EC" sz="3200" spc="-5" dirty="0" smtClean="0">
                <a:latin typeface="Verdana"/>
                <a:cs typeface="Verdana"/>
              </a:rPr>
              <a:t>.</a:t>
            </a: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 smtClean="0">
                <a:latin typeface="Verdana"/>
                <a:cs typeface="Verdana"/>
              </a:rPr>
              <a:t>RDFS </a:t>
            </a:r>
            <a:r>
              <a:rPr sz="3200" dirty="0" err="1" smtClean="0">
                <a:latin typeface="Verdana"/>
                <a:cs typeface="Verdana"/>
              </a:rPr>
              <a:t>ext</a:t>
            </a:r>
            <a:r>
              <a:rPr lang="es-EC" sz="3200" dirty="0" err="1" smtClean="0">
                <a:latin typeface="Verdana"/>
                <a:cs typeface="Verdana"/>
              </a:rPr>
              <a:t>iende</a:t>
            </a:r>
            <a:r>
              <a:rPr sz="3200" dirty="0" smtClean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RDF </a:t>
            </a:r>
            <a:r>
              <a:rPr lang="es-EC" sz="3200" spc="-5" dirty="0" smtClean="0">
                <a:latin typeface="Verdana"/>
                <a:cs typeface="Verdana"/>
              </a:rPr>
              <a:t>con un </a:t>
            </a:r>
            <a:r>
              <a:rPr sz="3200" spc="-5" dirty="0" smtClean="0">
                <a:latin typeface="Verdana"/>
                <a:cs typeface="Verdana"/>
              </a:rPr>
              <a:t>“</a:t>
            </a:r>
            <a:r>
              <a:rPr lang="es-EC" sz="3200" spc="-5" dirty="0">
                <a:latin typeface="Verdana"/>
                <a:cs typeface="Verdana"/>
              </a:rPr>
              <a:t>esquema </a:t>
            </a:r>
            <a:r>
              <a:rPr lang="es-EC" sz="3200" spc="-5" dirty="0" smtClean="0">
                <a:latin typeface="Verdana"/>
                <a:cs typeface="Verdana"/>
              </a:rPr>
              <a:t>de vocabulario</a:t>
            </a:r>
            <a:r>
              <a:rPr sz="3200" spc="-5" dirty="0" smtClean="0">
                <a:latin typeface="Verdana"/>
                <a:cs typeface="Verdana"/>
              </a:rPr>
              <a:t>”,</a:t>
            </a:r>
            <a:endParaRPr sz="32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550"/>
              </a:spcBef>
            </a:pPr>
            <a:r>
              <a:rPr sz="2800" spc="-5" dirty="0" smtClean="0">
                <a:latin typeface="Verdana"/>
                <a:cs typeface="Verdana"/>
              </a:rPr>
              <a:t>e.</a:t>
            </a:r>
            <a:r>
              <a:rPr lang="es-EC" sz="2800" spc="-5" dirty="0">
                <a:latin typeface="Verdana"/>
                <a:cs typeface="Verdana"/>
              </a:rPr>
              <a:t>j</a:t>
            </a:r>
            <a:r>
              <a:rPr sz="2800" spc="-5" dirty="0" smtClean="0">
                <a:latin typeface="Verdana"/>
                <a:cs typeface="Verdana"/>
              </a:rPr>
              <a:t>.: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Verdana"/>
                <a:cs typeface="Verdana"/>
              </a:rPr>
              <a:t>Class, Property</a:t>
            </a:r>
            <a:endParaRPr sz="28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550"/>
              </a:spcBef>
              <a:buChar char="–"/>
              <a:tabLst>
                <a:tab pos="756285" algn="l"/>
              </a:tabLst>
            </a:pPr>
            <a:r>
              <a:rPr sz="2800" spc="-5" dirty="0">
                <a:latin typeface="Verdana"/>
                <a:cs typeface="Verdana"/>
              </a:rPr>
              <a:t>type, subClassOf,</a:t>
            </a:r>
            <a:r>
              <a:rPr sz="2800" spc="4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subPropertyOf</a:t>
            </a:r>
            <a:endParaRPr sz="28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555"/>
              </a:spcBef>
              <a:buChar char="–"/>
              <a:tabLst>
                <a:tab pos="756285" algn="l"/>
              </a:tabLst>
            </a:pPr>
            <a:r>
              <a:rPr sz="2800" spc="-5" dirty="0">
                <a:latin typeface="Verdana"/>
                <a:cs typeface="Verdana"/>
              </a:rPr>
              <a:t>range,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domain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1" y="470408"/>
            <a:ext cx="782447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Clases </a:t>
            </a:r>
            <a:r>
              <a:rPr sz="3200" spc="-5" dirty="0" err="1" smtClean="0"/>
              <a:t>Comple</a:t>
            </a:r>
            <a:r>
              <a:rPr lang="es-EC" sz="3200" spc="-5" dirty="0" err="1" smtClean="0"/>
              <a:t>jas</a:t>
            </a:r>
            <a:r>
              <a:rPr sz="3200" spc="-5" dirty="0" smtClean="0"/>
              <a:t>: </a:t>
            </a:r>
            <a:r>
              <a:rPr sz="3200" b="0" spc="-10" dirty="0" err="1" smtClean="0">
                <a:latin typeface="Verdana"/>
                <a:cs typeface="Verdana"/>
              </a:rPr>
              <a:t>Uni</a:t>
            </a:r>
            <a:r>
              <a:rPr lang="es-EC" sz="3200" b="0" spc="-10" dirty="0" err="1" smtClean="0">
                <a:latin typeface="Verdana"/>
                <a:cs typeface="Verdana"/>
              </a:rPr>
              <a:t>ó</a:t>
            </a:r>
            <a:r>
              <a:rPr sz="3200" b="0" spc="-10" dirty="0" smtClean="0">
                <a:latin typeface="Verdana"/>
                <a:cs typeface="Verdana"/>
              </a:rPr>
              <a:t>n </a:t>
            </a:r>
            <a:r>
              <a:rPr lang="es-EC" sz="3200" b="0" spc="-10" dirty="0" smtClean="0">
                <a:latin typeface="Verdana"/>
                <a:cs typeface="Verdana"/>
              </a:rPr>
              <a:t>de Clases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335" y="1292605"/>
            <a:ext cx="8882380" cy="2354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Ejemplo: </a:t>
            </a:r>
            <a:r>
              <a:rPr lang="es-EC" sz="2500" dirty="0" err="1" smtClean="0">
                <a:latin typeface="Verdana"/>
                <a:cs typeface="Verdana"/>
              </a:rPr>
              <a:t>owl:unionOf</a:t>
            </a:r>
            <a:endParaRPr sz="25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  <a:spcBef>
                <a:spcPts val="226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rdf:ID="Fruit"&gt;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&lt;owl:unionOf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rdf:parseType="Collection"&gt;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rdf:about="#SweetFruit"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2164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&lt;owl:Class rdf:about="#NonSweetFruit"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/&gt;</a:t>
            </a:r>
            <a:endParaRPr sz="1800" dirty="0">
              <a:latin typeface="Verdana"/>
              <a:cs typeface="Verdana"/>
            </a:endParaRPr>
          </a:p>
          <a:p>
            <a:pPr marL="12496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&lt;/owl:unionOf&gt;</a:t>
            </a:r>
            <a:endParaRPr sz="1800" dirty="0">
              <a:latin typeface="Verdana"/>
              <a:cs typeface="Verdana"/>
            </a:endParaRPr>
          </a:p>
          <a:p>
            <a:pPr marL="3352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&lt;/owl:Class&gt;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500" y="2137336"/>
            <a:ext cx="5953728" cy="324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ángulo 2"/>
          <p:cNvSpPr/>
          <p:nvPr/>
        </p:nvSpPr>
        <p:spPr>
          <a:xfrm>
            <a:off x="1265622" y="5686425"/>
            <a:ext cx="8851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800" dirty="0" err="1" smtClean="0"/>
              <a:t>ex:Vincent</a:t>
            </a:r>
            <a:r>
              <a:rPr lang="es-EC" sz="2800" dirty="0" smtClean="0"/>
              <a:t> </a:t>
            </a:r>
            <a:r>
              <a:rPr lang="es-EC" sz="2800" dirty="0" err="1" smtClean="0"/>
              <a:t>rdf:type</a:t>
            </a:r>
            <a:r>
              <a:rPr lang="es-EC" sz="2800" dirty="0" smtClean="0"/>
              <a:t> :</a:t>
            </a:r>
            <a:r>
              <a:rPr lang="es-EC" sz="2800" dirty="0" err="1" smtClean="0"/>
              <a:t>Man</a:t>
            </a:r>
            <a:r>
              <a:rPr lang="es-EC" sz="2800" dirty="0" smtClean="0"/>
              <a:t> . </a:t>
            </a:r>
          </a:p>
          <a:p>
            <a:r>
              <a:rPr lang="es-EC" sz="2800" dirty="0" smtClean="0"/>
              <a:t>:</a:t>
            </a:r>
            <a:r>
              <a:rPr lang="es-EC" sz="2800" dirty="0" err="1" smtClean="0"/>
              <a:t>Person</a:t>
            </a:r>
            <a:r>
              <a:rPr lang="es-EC" sz="2800" dirty="0" smtClean="0"/>
              <a:t> </a:t>
            </a:r>
            <a:r>
              <a:rPr lang="es-EC" sz="2800" dirty="0" err="1" smtClean="0"/>
              <a:t>owl:equivalentClass</a:t>
            </a:r>
            <a:r>
              <a:rPr lang="es-EC" sz="2800" dirty="0" smtClean="0"/>
              <a:t> [ </a:t>
            </a:r>
            <a:r>
              <a:rPr lang="es-EC" sz="2800" dirty="0" err="1" smtClean="0">
                <a:solidFill>
                  <a:srgbClr val="FF0000"/>
                </a:solidFill>
              </a:rPr>
              <a:t>owl:unionOf</a:t>
            </a:r>
            <a:r>
              <a:rPr lang="es-EC" sz="2800" dirty="0" smtClean="0">
                <a:solidFill>
                  <a:srgbClr val="FF0000"/>
                </a:solidFill>
              </a:rPr>
              <a:t> </a:t>
            </a:r>
            <a:r>
              <a:rPr lang="es-EC" sz="2800" dirty="0" smtClean="0"/>
              <a:t>(:</a:t>
            </a:r>
            <a:r>
              <a:rPr lang="es-EC" sz="2800" dirty="0" err="1" smtClean="0"/>
              <a:t>Woman</a:t>
            </a:r>
            <a:r>
              <a:rPr lang="es-EC" sz="2800" dirty="0" smtClean="0"/>
              <a:t> :</a:t>
            </a:r>
            <a:r>
              <a:rPr lang="es-EC" sz="2800" dirty="0" err="1" smtClean="0"/>
              <a:t>Man</a:t>
            </a:r>
            <a:r>
              <a:rPr lang="es-EC" sz="2800" dirty="0" smtClean="0"/>
              <a:t>) ] </a:t>
            </a:r>
          </a:p>
          <a:p>
            <a:pPr lvl="1"/>
            <a:r>
              <a:rPr lang="es-EC" sz="2800" dirty="0" err="1" smtClean="0">
                <a:solidFill>
                  <a:schemeClr val="tx2"/>
                </a:solidFill>
              </a:rPr>
              <a:t>ex:Vincent</a:t>
            </a:r>
            <a:r>
              <a:rPr lang="es-EC" sz="2800" dirty="0" smtClean="0">
                <a:solidFill>
                  <a:schemeClr val="tx2"/>
                </a:solidFill>
              </a:rPr>
              <a:t> </a:t>
            </a:r>
            <a:r>
              <a:rPr lang="es-EC" sz="2800" dirty="0" err="1" smtClean="0">
                <a:solidFill>
                  <a:schemeClr val="tx2"/>
                </a:solidFill>
              </a:rPr>
              <a:t>rdf:type</a:t>
            </a:r>
            <a:r>
              <a:rPr lang="es-EC" sz="2800" dirty="0" smtClean="0">
                <a:solidFill>
                  <a:schemeClr val="tx2"/>
                </a:solidFill>
              </a:rPr>
              <a:t> :</a:t>
            </a:r>
            <a:r>
              <a:rPr lang="es-EC" sz="2800" dirty="0" err="1" smtClean="0">
                <a:solidFill>
                  <a:schemeClr val="tx2"/>
                </a:solidFill>
              </a:rPr>
              <a:t>Person</a:t>
            </a:r>
            <a:r>
              <a:rPr lang="es-EC" sz="2800" dirty="0" smtClean="0">
                <a:solidFill>
                  <a:schemeClr val="tx2"/>
                </a:solidFill>
              </a:rPr>
              <a:t> .</a:t>
            </a:r>
            <a:endParaRPr lang="es-EC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650" y="470408"/>
            <a:ext cx="7657757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</a:t>
            </a:r>
            <a:r>
              <a:rPr lang="es-EC" sz="3200" spc="-5" dirty="0" smtClean="0"/>
              <a:t> </a:t>
            </a:r>
            <a:r>
              <a:rPr sz="3200" b="0" spc="-5" dirty="0" smtClean="0">
                <a:latin typeface="Verdana"/>
                <a:cs typeface="Verdana"/>
              </a:rPr>
              <a:t>Complement</a:t>
            </a:r>
            <a:r>
              <a:rPr lang="es-EC" sz="3200" b="0" spc="-5" dirty="0" smtClean="0">
                <a:latin typeface="Verdana"/>
                <a:cs typeface="Verdana"/>
              </a:rPr>
              <a:t>o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839" y="3777996"/>
            <a:ext cx="704850" cy="857250"/>
          </a:xfrm>
          <a:custGeom>
            <a:avLst/>
            <a:gdLst/>
            <a:ahLst/>
            <a:cxnLst/>
            <a:rect l="l" t="t" r="r" b="b"/>
            <a:pathLst>
              <a:path w="704850" h="857250">
                <a:moveTo>
                  <a:pt x="0" y="857250"/>
                </a:moveTo>
                <a:lnTo>
                  <a:pt x="704849" y="857250"/>
                </a:lnTo>
                <a:lnTo>
                  <a:pt x="704849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379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360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417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Grupo 84"/>
          <p:cNvGrpSpPr/>
          <p:nvPr/>
        </p:nvGrpSpPr>
        <p:grpSpPr>
          <a:xfrm>
            <a:off x="1118120" y="3813650"/>
            <a:ext cx="5409846" cy="3226221"/>
            <a:chOff x="1621015" y="3055056"/>
            <a:chExt cx="5409846" cy="3226221"/>
          </a:xfrm>
        </p:grpSpPr>
        <p:sp>
          <p:nvSpPr>
            <p:cNvPr id="70" name="Rectangle 12"/>
            <p:cNvSpPr>
              <a:spLocks/>
            </p:cNvSpPr>
            <p:nvPr/>
          </p:nvSpPr>
          <p:spPr bwMode="auto">
            <a:xfrm>
              <a:off x="1621015" y="3150306"/>
              <a:ext cx="5690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099" dir="2700000" algn="ctr" rotWithShape="0">
                <a:schemeClr val="bg2">
                  <a:alpha val="75000"/>
                </a:scheme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3685">
                <a:tabLst>
                  <a:tab pos="837839" algn="l"/>
                </a:tabLst>
              </a:pPr>
              <a:r>
                <a:rPr lang="en-US" dirty="0" err="1" smtClean="0"/>
                <a:t>Mujer</a:t>
              </a:r>
              <a:endParaRPr lang="en-US" dirty="0"/>
            </a:p>
          </p:txBody>
        </p:sp>
        <p:sp>
          <p:nvSpPr>
            <p:cNvPr id="71" name="Rectangle 13"/>
            <p:cNvSpPr>
              <a:spLocks/>
            </p:cNvSpPr>
            <p:nvPr/>
          </p:nvSpPr>
          <p:spPr bwMode="auto">
            <a:xfrm>
              <a:off x="5931960" y="3069167"/>
              <a:ext cx="78880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099" dir="2700000" algn="ctr" rotWithShape="0">
                <a:schemeClr val="bg2">
                  <a:alpha val="75000"/>
                </a:scheme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3685">
                <a:tabLst>
                  <a:tab pos="837839" algn="l"/>
                </a:tabLst>
              </a:pPr>
              <a:r>
                <a:rPr lang="en-US" dirty="0" err="1" smtClean="0"/>
                <a:t>Profesor</a:t>
              </a:r>
              <a:endParaRPr lang="en-US" dirty="0"/>
            </a:p>
          </p:txBody>
        </p:sp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2825750" y="3055056"/>
              <a:ext cx="2696987" cy="2427111"/>
            </a:xfrm>
            <a:prstGeom prst="ellipse">
              <a:avLst/>
            </a:prstGeom>
            <a:solidFill>
              <a:srgbClr val="333399">
                <a:alpha val="2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utoShape 17"/>
            <p:cNvSpPr>
              <a:spLocks noChangeArrowheads="1"/>
            </p:cNvSpPr>
            <p:nvPr/>
          </p:nvSpPr>
          <p:spPr bwMode="auto">
            <a:xfrm>
              <a:off x="3691820" y="340077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AutoShape 18"/>
            <p:cNvSpPr>
              <a:spLocks noChangeArrowheads="1"/>
            </p:cNvSpPr>
            <p:nvPr/>
          </p:nvSpPr>
          <p:spPr bwMode="auto">
            <a:xfrm>
              <a:off x="3653015" y="3975806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AutoShape 20"/>
            <p:cNvSpPr>
              <a:spLocks noChangeArrowheads="1"/>
            </p:cNvSpPr>
            <p:nvPr/>
          </p:nvSpPr>
          <p:spPr bwMode="auto">
            <a:xfrm>
              <a:off x="4053417" y="4607278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AutoShape 24"/>
            <p:cNvSpPr>
              <a:spLocks noChangeArrowheads="1"/>
            </p:cNvSpPr>
            <p:nvPr/>
          </p:nvSpPr>
          <p:spPr bwMode="auto">
            <a:xfrm>
              <a:off x="4413250" y="5081765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AutoShape 28"/>
            <p:cNvSpPr>
              <a:spLocks noChangeArrowheads="1"/>
            </p:cNvSpPr>
            <p:nvPr/>
          </p:nvSpPr>
          <p:spPr bwMode="auto">
            <a:xfrm>
              <a:off x="3587750" y="4794250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utoShape 29"/>
            <p:cNvSpPr>
              <a:spLocks noChangeArrowheads="1"/>
            </p:cNvSpPr>
            <p:nvPr/>
          </p:nvSpPr>
          <p:spPr bwMode="auto">
            <a:xfrm>
              <a:off x="3249084" y="4032250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31"/>
            <p:cNvSpPr>
              <a:spLocks noChangeArrowheads="1"/>
            </p:cNvSpPr>
            <p:nvPr/>
          </p:nvSpPr>
          <p:spPr bwMode="auto">
            <a:xfrm>
              <a:off x="4212167" y="3608917"/>
              <a:ext cx="1093611" cy="98777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AutoShape 33"/>
            <p:cNvSpPr>
              <a:spLocks noChangeArrowheads="1"/>
            </p:cNvSpPr>
            <p:nvPr/>
          </p:nvSpPr>
          <p:spPr bwMode="auto">
            <a:xfrm>
              <a:off x="4669015" y="3725334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4362098" y="4120445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utoShape 35"/>
            <p:cNvSpPr>
              <a:spLocks noChangeArrowheads="1"/>
            </p:cNvSpPr>
            <p:nvPr/>
          </p:nvSpPr>
          <p:spPr bwMode="auto">
            <a:xfrm>
              <a:off x="4755445" y="4109861"/>
              <a:ext cx="169333" cy="169333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3" name="AutoShape 36"/>
            <p:cNvCxnSpPr>
              <a:cxnSpLocks noChangeShapeType="1"/>
              <a:stCxn id="71" idx="1"/>
              <a:endCxn id="79" idx="7"/>
            </p:cNvCxnSpPr>
            <p:nvPr/>
          </p:nvCxnSpPr>
          <p:spPr bwMode="auto">
            <a:xfrm rot="10800000" flipV="1">
              <a:off x="5145622" y="3207666"/>
              <a:ext cx="786338" cy="54590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4" name="Rectangle 37"/>
            <p:cNvSpPr>
              <a:spLocks/>
            </p:cNvSpPr>
            <p:nvPr/>
          </p:nvSpPr>
          <p:spPr bwMode="auto">
            <a:xfrm>
              <a:off x="2100792" y="6004278"/>
              <a:ext cx="493006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0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defTabSz="913685">
                <a:tabLst>
                  <a:tab pos="837839" algn="l"/>
                </a:tabLst>
              </a:pPr>
              <a:r>
                <a:rPr lang="en-US" dirty="0" err="1" smtClean="0"/>
                <a:t>Mujer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chemeClr val="accent2"/>
                  </a:solidFill>
                </a:rPr>
                <a:t>and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2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 err="1" smtClean="0"/>
                <a:t>Profesor</a:t>
              </a:r>
              <a:r>
                <a:rPr lang="en-US" dirty="0"/>
                <a:t>)</a:t>
              </a:r>
            </a:p>
          </p:txBody>
        </p:sp>
      </p:grpSp>
      <p:sp>
        <p:nvSpPr>
          <p:cNvPr id="86" name="Rectángulo 85"/>
          <p:cNvSpPr/>
          <p:nvPr/>
        </p:nvSpPr>
        <p:spPr>
          <a:xfrm>
            <a:off x="877172" y="1583717"/>
            <a:ext cx="919392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500" dirty="0">
                <a:latin typeface="Verdana"/>
                <a:cs typeface="Verdana"/>
              </a:rPr>
              <a:t>Una clase </a:t>
            </a:r>
            <a:r>
              <a:rPr lang="es-EC" sz="2500" dirty="0" smtClean="0">
                <a:latin typeface="Verdana"/>
                <a:cs typeface="Verdana"/>
              </a:rPr>
              <a:t>complemento </a:t>
            </a:r>
            <a:r>
              <a:rPr lang="es-EC" sz="2500" dirty="0">
                <a:latin typeface="Verdana"/>
                <a:cs typeface="Verdana"/>
              </a:rPr>
              <a:t>se especifica negando otra clase. Contendrá </a:t>
            </a:r>
            <a:r>
              <a:rPr lang="es-EC" sz="2500" dirty="0" smtClean="0">
                <a:latin typeface="Verdana"/>
                <a:cs typeface="Verdana"/>
              </a:rPr>
              <a:t>los </a:t>
            </a:r>
            <a:r>
              <a:rPr lang="es-EC" sz="2500" dirty="0">
                <a:latin typeface="Verdana"/>
                <a:cs typeface="Verdana"/>
              </a:rPr>
              <a:t>individuos que no están en la clase negada.</a:t>
            </a:r>
          </a:p>
        </p:txBody>
      </p:sp>
    </p:spTree>
    <p:extLst>
      <p:ext uri="{BB962C8B-B14F-4D97-AF65-F5344CB8AC3E}">
        <p14:creationId xmlns:p14="http://schemas.microsoft.com/office/powerpoint/2010/main" val="30735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803" y="470408"/>
            <a:ext cx="827532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lang="es-EC" sz="3200" b="0" spc="-10" dirty="0" smtClean="0"/>
              <a:t>Clases E</a:t>
            </a:r>
            <a:r>
              <a:rPr sz="3200" b="0" spc="-10" dirty="0" err="1" smtClean="0">
                <a:latin typeface="Verdana"/>
                <a:cs typeface="Verdana"/>
              </a:rPr>
              <a:t>numera</a:t>
            </a:r>
            <a:r>
              <a:rPr lang="es-EC" sz="3200" b="0" spc="-10" dirty="0" smtClean="0">
                <a:latin typeface="Verdana"/>
                <a:cs typeface="Verdana"/>
              </a:rPr>
              <a:t>das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27100" y="1565851"/>
            <a:ext cx="916813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0998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Verdana"/>
                <a:cs typeface="Verdana"/>
              </a:rPr>
              <a:t>OWL </a:t>
            </a:r>
            <a:r>
              <a:rPr sz="2500" spc="-5" dirty="0" err="1" smtClean="0">
                <a:latin typeface="Verdana"/>
                <a:cs typeface="Verdana"/>
              </a:rPr>
              <a:t>prov</a:t>
            </a:r>
            <a:r>
              <a:rPr lang="es-EC" sz="2500" spc="-5" dirty="0" err="1" smtClean="0">
                <a:latin typeface="Verdana"/>
                <a:cs typeface="Verdana"/>
              </a:rPr>
              <a:t>ee</a:t>
            </a:r>
            <a:r>
              <a:rPr lang="es-EC" sz="2500" spc="-5" dirty="0" smtClean="0">
                <a:latin typeface="Verdana"/>
                <a:cs typeface="Verdana"/>
              </a:rPr>
              <a:t> la forma de especificar una clase vía una enumeración directa de sus miembros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45"/>
              </a:spcBef>
            </a:pPr>
            <a:r>
              <a:rPr sz="2300" spc="-5" dirty="0">
                <a:latin typeface="Verdana"/>
                <a:cs typeface="Verdana"/>
              </a:rPr>
              <a:t>– </a:t>
            </a:r>
            <a:r>
              <a:rPr sz="2500" b="1" spc="-5" dirty="0" err="1" smtClean="0">
                <a:solidFill>
                  <a:srgbClr val="00279F"/>
                </a:solidFill>
                <a:latin typeface="Courier New"/>
                <a:cs typeface="Courier New"/>
              </a:rPr>
              <a:t>owl:oneOf</a:t>
            </a:r>
            <a:r>
              <a:rPr sz="2300" spc="-5" dirty="0" smtClean="0">
                <a:latin typeface="Verdana"/>
                <a:cs typeface="Verdana"/>
              </a:rPr>
              <a:t>.</a:t>
            </a:r>
            <a:endParaRPr sz="23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</a:t>
            </a:r>
            <a:r>
              <a:rPr sz="2500" spc="-5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337185">
              <a:lnSpc>
                <a:spcPct val="100000"/>
              </a:lnSpc>
              <a:spcBef>
                <a:spcPts val="2280"/>
              </a:spcBef>
            </a:pPr>
            <a:r>
              <a:rPr sz="2000" spc="-5" dirty="0">
                <a:latin typeface="Verdana"/>
                <a:cs typeface="Verdana"/>
              </a:rPr>
              <a:t>&lt;owl:Class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dirty="0" err="1">
                <a:latin typeface="Verdana"/>
                <a:cs typeface="Verdana"/>
              </a:rPr>
              <a:t>rdf:ID</a:t>
            </a:r>
            <a:r>
              <a:rPr sz="2000" dirty="0" smtClean="0">
                <a:latin typeface="Verdana"/>
                <a:cs typeface="Verdana"/>
              </a:rPr>
              <a:t>="</a:t>
            </a:r>
            <a:r>
              <a:rPr lang="es-EC" sz="2000" dirty="0" err="1" smtClean="0">
                <a:latin typeface="Verdana"/>
                <a:cs typeface="Verdana"/>
              </a:rPr>
              <a:t>ColorVino</a:t>
            </a:r>
            <a:r>
              <a:rPr sz="2000" dirty="0" smtClean="0">
                <a:latin typeface="Verdana"/>
                <a:cs typeface="Verdana"/>
              </a:rPr>
              <a:t>"&gt;</a:t>
            </a:r>
            <a:endParaRPr sz="2000" dirty="0">
              <a:latin typeface="Verdana"/>
              <a:cs typeface="Verdana"/>
            </a:endParaRPr>
          </a:p>
          <a:p>
            <a:pPr marL="12515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&lt;rdfs:subClassOf</a:t>
            </a:r>
            <a:r>
              <a:rPr sz="2000" spc="20" dirty="0">
                <a:latin typeface="Verdana"/>
                <a:cs typeface="Verdana"/>
              </a:rPr>
              <a:t> </a:t>
            </a:r>
            <a:r>
              <a:rPr sz="2000" spc="-5" dirty="0" err="1">
                <a:latin typeface="Verdana"/>
                <a:cs typeface="Verdana"/>
              </a:rPr>
              <a:t>rdf:resource</a:t>
            </a:r>
            <a:r>
              <a:rPr sz="2000" spc="-5" dirty="0" smtClean="0">
                <a:latin typeface="Verdana"/>
                <a:cs typeface="Verdana"/>
              </a:rPr>
              <a:t>="#</a:t>
            </a:r>
            <a:r>
              <a:rPr lang="es-EC" sz="2000" spc="-5" dirty="0" err="1" smtClean="0">
                <a:latin typeface="Verdana"/>
                <a:cs typeface="Verdana"/>
              </a:rPr>
              <a:t>DescripcionVino</a:t>
            </a:r>
            <a:r>
              <a:rPr sz="2000" spc="-5" dirty="0" smtClean="0">
                <a:latin typeface="Verdana"/>
                <a:cs typeface="Verdana"/>
              </a:rPr>
              <a:t>"/&gt;</a:t>
            </a:r>
            <a:endParaRPr sz="2000" dirty="0">
              <a:latin typeface="Verdana"/>
              <a:cs typeface="Verdana"/>
            </a:endParaRPr>
          </a:p>
          <a:p>
            <a:pPr marL="12515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&lt;owl:oneOf </a:t>
            </a:r>
            <a:r>
              <a:rPr sz="2000" spc="-15" dirty="0">
                <a:latin typeface="Verdana"/>
                <a:cs typeface="Verdana"/>
              </a:rPr>
              <a:t>rdf:parseType="Collection"&gt;</a:t>
            </a:r>
            <a:endParaRPr sz="2000" dirty="0">
              <a:latin typeface="Verdana"/>
              <a:cs typeface="Verdana"/>
            </a:endParaRPr>
          </a:p>
          <a:p>
            <a:pPr marL="21659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&lt;WineColor </a:t>
            </a:r>
            <a:r>
              <a:rPr sz="2000" dirty="0" err="1">
                <a:latin typeface="Verdana"/>
                <a:cs typeface="Verdana"/>
              </a:rPr>
              <a:t>rdf:about</a:t>
            </a:r>
            <a:r>
              <a:rPr sz="2000" dirty="0" smtClean="0">
                <a:latin typeface="Verdana"/>
                <a:cs typeface="Verdana"/>
              </a:rPr>
              <a:t>="#</a:t>
            </a:r>
            <a:r>
              <a:rPr lang="es-EC" sz="2000" dirty="0" smtClean="0">
                <a:latin typeface="Verdana"/>
                <a:cs typeface="Verdana"/>
              </a:rPr>
              <a:t>Blanco</a:t>
            </a:r>
            <a:r>
              <a:rPr sz="2000" dirty="0" smtClean="0">
                <a:latin typeface="Verdana"/>
                <a:cs typeface="Verdana"/>
              </a:rPr>
              <a:t>"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/&gt;</a:t>
            </a:r>
            <a:endParaRPr sz="2000" dirty="0">
              <a:latin typeface="Verdana"/>
              <a:cs typeface="Verdana"/>
            </a:endParaRPr>
          </a:p>
          <a:p>
            <a:pPr marL="21659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&lt;WineColor rdf:about="#</a:t>
            </a:r>
            <a:r>
              <a:rPr sz="2000" spc="-5" dirty="0" err="1" smtClean="0">
                <a:latin typeface="Verdana"/>
                <a:cs typeface="Verdana"/>
              </a:rPr>
              <a:t>Ros</a:t>
            </a:r>
            <a:r>
              <a:rPr lang="es-EC" sz="2000" spc="-5" dirty="0" smtClean="0">
                <a:latin typeface="Verdana"/>
                <a:cs typeface="Verdana"/>
              </a:rPr>
              <a:t>a</a:t>
            </a:r>
            <a:r>
              <a:rPr sz="2000" spc="-5" dirty="0" smtClean="0">
                <a:latin typeface="Verdana"/>
                <a:cs typeface="Verdana"/>
              </a:rPr>
              <a:t>"</a:t>
            </a:r>
            <a:r>
              <a:rPr sz="2000" spc="-20" dirty="0" smtClean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/&gt;</a:t>
            </a:r>
            <a:endParaRPr sz="2000" dirty="0">
              <a:latin typeface="Verdana"/>
              <a:cs typeface="Verdana"/>
            </a:endParaRPr>
          </a:p>
          <a:p>
            <a:pPr marL="21659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&lt;WineColor rdf:about="#</a:t>
            </a:r>
            <a:r>
              <a:rPr sz="2000" spc="-5" dirty="0" smtClean="0">
                <a:latin typeface="Verdana"/>
                <a:cs typeface="Verdana"/>
              </a:rPr>
              <a:t>R</a:t>
            </a:r>
            <a:r>
              <a:rPr lang="es-EC" sz="2000" spc="-5" dirty="0" smtClean="0">
                <a:latin typeface="Verdana"/>
                <a:cs typeface="Verdana"/>
              </a:rPr>
              <a:t>ojo</a:t>
            </a:r>
            <a:r>
              <a:rPr sz="2000" spc="-5" dirty="0" smtClean="0">
                <a:latin typeface="Verdana"/>
                <a:cs typeface="Verdana"/>
              </a:rPr>
              <a:t>"</a:t>
            </a:r>
            <a:r>
              <a:rPr sz="2000" spc="-20" dirty="0" smtClean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/&gt;</a:t>
            </a:r>
            <a:endParaRPr sz="2000" dirty="0">
              <a:latin typeface="Verdana"/>
              <a:cs typeface="Verdana"/>
            </a:endParaRPr>
          </a:p>
          <a:p>
            <a:pPr marL="12515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&lt;/owl:oneOf&gt;</a:t>
            </a:r>
            <a:endParaRPr sz="2000" dirty="0">
              <a:latin typeface="Verdana"/>
              <a:cs typeface="Verdana"/>
            </a:endParaRPr>
          </a:p>
          <a:p>
            <a:pPr marL="3371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&lt;/owl:Class&gt;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568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803" y="470408"/>
            <a:ext cx="827532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lang="es-EC" sz="3200" b="0" spc="-10" dirty="0" smtClean="0"/>
              <a:t>Clases E</a:t>
            </a:r>
            <a:r>
              <a:rPr sz="3200" b="0" spc="-10" dirty="0" err="1" smtClean="0">
                <a:latin typeface="Verdana"/>
                <a:cs typeface="Verdana"/>
              </a:rPr>
              <a:t>numera</a:t>
            </a:r>
            <a:r>
              <a:rPr lang="es-EC" sz="3200" b="0" spc="-10" dirty="0" smtClean="0">
                <a:latin typeface="Verdana"/>
                <a:cs typeface="Verdana"/>
              </a:rPr>
              <a:t>das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100" y="1565851"/>
            <a:ext cx="916813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0998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b="1" spc="-5" dirty="0" smtClean="0">
                <a:latin typeface="Courier New"/>
                <a:cs typeface="Courier New"/>
              </a:rPr>
              <a:t>Ejemplo: </a:t>
            </a:r>
            <a:r>
              <a:rPr sz="2500" b="1" spc="-5" dirty="0" err="1" smtClean="0">
                <a:latin typeface="Courier New"/>
                <a:cs typeface="Courier New"/>
              </a:rPr>
              <a:t>owl:oneOf</a:t>
            </a:r>
            <a:endParaRPr sz="2300" dirty="0">
              <a:latin typeface="Verdana"/>
              <a:cs typeface="Verdan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524" y="2386635"/>
            <a:ext cx="87344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ángulo 3"/>
          <p:cNvSpPr/>
          <p:nvPr/>
        </p:nvSpPr>
        <p:spPr>
          <a:xfrm>
            <a:off x="907831" y="5229225"/>
            <a:ext cx="85372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smtClean="0"/>
              <a:t>:</a:t>
            </a:r>
            <a:r>
              <a:rPr lang="es-EC" sz="2400" dirty="0" err="1" smtClean="0"/>
              <a:t>DonCorleone</a:t>
            </a:r>
            <a:r>
              <a:rPr lang="es-EC" sz="2400" dirty="0" smtClean="0"/>
              <a:t> </a:t>
            </a:r>
            <a:r>
              <a:rPr lang="es-EC" sz="2400" dirty="0" err="1" smtClean="0"/>
              <a:t>owl:equivalentClass</a:t>
            </a:r>
            <a:r>
              <a:rPr lang="es-EC" sz="2400" dirty="0" smtClean="0"/>
              <a:t> </a:t>
            </a:r>
          </a:p>
          <a:p>
            <a:r>
              <a:rPr lang="es-EC" sz="2400" dirty="0" smtClean="0"/>
              <a:t> 	[ </a:t>
            </a:r>
            <a:r>
              <a:rPr lang="es-EC" sz="2400" dirty="0" err="1" smtClean="0">
                <a:solidFill>
                  <a:srgbClr val="FF0000"/>
                </a:solidFill>
              </a:rPr>
              <a:t>owl:oneOf</a:t>
            </a:r>
            <a:r>
              <a:rPr lang="es-EC" sz="2400" dirty="0" smtClean="0"/>
              <a:t> (</a:t>
            </a:r>
            <a:r>
              <a:rPr lang="es-EC" sz="2400" dirty="0" err="1" smtClean="0"/>
              <a:t>ex:Vito</a:t>
            </a:r>
            <a:r>
              <a:rPr lang="es-EC" sz="2400" dirty="0" smtClean="0"/>
              <a:t> </a:t>
            </a:r>
            <a:r>
              <a:rPr lang="es-EC" sz="2400" dirty="0" err="1" smtClean="0"/>
              <a:t>ex:Michael</a:t>
            </a:r>
            <a:r>
              <a:rPr lang="es-EC" sz="2400" dirty="0" smtClean="0"/>
              <a:t> </a:t>
            </a:r>
            <a:r>
              <a:rPr lang="es-EC" sz="2400" dirty="0" err="1" smtClean="0"/>
              <a:t>ex:Vincent</a:t>
            </a:r>
            <a:r>
              <a:rPr lang="es-EC" sz="2400" dirty="0" smtClean="0"/>
              <a:t>) ] </a:t>
            </a:r>
          </a:p>
          <a:p>
            <a:pPr lvl="1"/>
            <a:r>
              <a:rPr lang="es-EC" sz="2400" dirty="0" err="1" smtClean="0">
                <a:solidFill>
                  <a:schemeClr val="tx2"/>
                </a:solidFill>
              </a:rPr>
              <a:t>ex:Vito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rdf:type</a:t>
            </a:r>
            <a:r>
              <a:rPr lang="es-EC" sz="2400" dirty="0" smtClean="0">
                <a:solidFill>
                  <a:schemeClr val="tx2"/>
                </a:solidFill>
              </a:rPr>
              <a:t> :</a:t>
            </a:r>
            <a:r>
              <a:rPr lang="es-EC" sz="2400" dirty="0" err="1" smtClean="0">
                <a:solidFill>
                  <a:schemeClr val="tx2"/>
                </a:solidFill>
              </a:rPr>
              <a:t>DonCorleone</a:t>
            </a:r>
            <a:r>
              <a:rPr lang="es-EC" sz="2400" dirty="0" smtClean="0">
                <a:solidFill>
                  <a:schemeClr val="tx2"/>
                </a:solidFill>
              </a:rPr>
              <a:t> . </a:t>
            </a:r>
          </a:p>
          <a:p>
            <a:pPr lvl="1"/>
            <a:r>
              <a:rPr lang="es-EC" sz="2400" dirty="0" err="1" smtClean="0">
                <a:solidFill>
                  <a:schemeClr val="tx2"/>
                </a:solidFill>
              </a:rPr>
              <a:t>ex:Michael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rdf:type</a:t>
            </a:r>
            <a:r>
              <a:rPr lang="es-EC" sz="2400" dirty="0" smtClean="0">
                <a:solidFill>
                  <a:schemeClr val="tx2"/>
                </a:solidFill>
              </a:rPr>
              <a:t> :</a:t>
            </a:r>
            <a:r>
              <a:rPr lang="es-EC" sz="2400" dirty="0" err="1" smtClean="0">
                <a:solidFill>
                  <a:schemeClr val="tx2"/>
                </a:solidFill>
              </a:rPr>
              <a:t>DonCorleone</a:t>
            </a:r>
            <a:r>
              <a:rPr lang="es-EC" sz="2400" dirty="0" smtClean="0">
                <a:solidFill>
                  <a:schemeClr val="tx2"/>
                </a:solidFill>
              </a:rPr>
              <a:t> . </a:t>
            </a:r>
          </a:p>
          <a:p>
            <a:pPr lvl="1"/>
            <a:r>
              <a:rPr lang="es-EC" sz="2400" dirty="0" err="1" smtClean="0">
                <a:solidFill>
                  <a:schemeClr val="tx2"/>
                </a:solidFill>
              </a:rPr>
              <a:t>ex:Vincent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rdf:type</a:t>
            </a:r>
            <a:r>
              <a:rPr lang="es-EC" sz="2400" dirty="0" smtClean="0">
                <a:solidFill>
                  <a:schemeClr val="tx2"/>
                </a:solidFill>
              </a:rPr>
              <a:t> :</a:t>
            </a:r>
            <a:r>
              <a:rPr lang="es-EC" sz="2400" dirty="0" err="1" smtClean="0">
                <a:solidFill>
                  <a:schemeClr val="tx2"/>
                </a:solidFill>
              </a:rPr>
              <a:t>DonCorleone</a:t>
            </a:r>
            <a:r>
              <a:rPr lang="es-EC" sz="2400" dirty="0" smtClean="0">
                <a:solidFill>
                  <a:schemeClr val="tx2"/>
                </a:solidFill>
              </a:rPr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9774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651" y="470408"/>
            <a:ext cx="797157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lang="es-EC" sz="3200" b="0" spc="-5" dirty="0" smtClean="0"/>
              <a:t>Clases Disjuntas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811" y="1292605"/>
            <a:ext cx="8808720" cy="302262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4965" marR="347345" indent="-342900">
              <a:lnSpc>
                <a:spcPct val="100000"/>
              </a:lnSpc>
              <a:spcBef>
                <a:spcPts val="75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OWL asume que las clases se superponen</a:t>
            </a:r>
          </a:p>
          <a:p>
            <a:pPr marL="354965" marR="347345" indent="-342900">
              <a:spcBef>
                <a:spcPts val="75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La desunión de un conjunto de clases puede ser expresado usando </a:t>
            </a:r>
            <a:r>
              <a:rPr lang="es-EC" sz="2500" b="1" spc="-5" dirty="0" err="1" smtClean="0">
                <a:solidFill>
                  <a:srgbClr val="00279F"/>
                </a:solidFill>
                <a:latin typeface="Courier New"/>
                <a:cs typeface="Courier New"/>
              </a:rPr>
              <a:t>owl:disjointWith</a:t>
            </a:r>
            <a:endParaRPr lang="es-EC" sz="2500" dirty="0" smtClean="0">
              <a:latin typeface="Verdana"/>
              <a:cs typeface="Verdana"/>
            </a:endParaRPr>
          </a:p>
          <a:p>
            <a:pPr marL="812165" marR="347345" lvl="1" indent="-342900">
              <a:spcBef>
                <a:spcPts val="75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Un individuo que es miembro de una clase no puede ser simultáneamente una instancia de otra.</a:t>
            </a:r>
            <a:endParaRPr sz="25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354965" algn="l"/>
                <a:tab pos="355600" algn="l"/>
              </a:tabLst>
            </a:pPr>
            <a:endParaRPr sz="2500" dirty="0">
              <a:latin typeface="Verdana"/>
              <a:cs typeface="Verdana"/>
            </a:endParaRPr>
          </a:p>
        </p:txBody>
      </p:sp>
      <p:grpSp>
        <p:nvGrpSpPr>
          <p:cNvPr id="495" name="Group 4"/>
          <p:cNvGrpSpPr>
            <a:grpSpLocks/>
          </p:cNvGrpSpPr>
          <p:nvPr/>
        </p:nvGrpSpPr>
        <p:grpSpPr bwMode="auto">
          <a:xfrm>
            <a:off x="1841500" y="4632799"/>
            <a:ext cx="7447139" cy="1947333"/>
            <a:chOff x="744" y="1392"/>
            <a:chExt cx="4222" cy="1104"/>
          </a:xfrm>
        </p:grpSpPr>
        <p:grpSp>
          <p:nvGrpSpPr>
            <p:cNvPr id="496" name="Group 5"/>
            <p:cNvGrpSpPr>
              <a:grpSpLocks/>
            </p:cNvGrpSpPr>
            <p:nvPr/>
          </p:nvGrpSpPr>
          <p:grpSpPr bwMode="auto">
            <a:xfrm>
              <a:off x="744" y="1392"/>
              <a:ext cx="3406" cy="1104"/>
              <a:chOff x="744" y="1392"/>
              <a:chExt cx="3406" cy="1104"/>
            </a:xfrm>
          </p:grpSpPr>
          <p:grpSp>
            <p:nvGrpSpPr>
              <p:cNvPr id="499" name="Group 6"/>
              <p:cNvGrpSpPr>
                <a:grpSpLocks/>
              </p:cNvGrpSpPr>
              <p:nvPr/>
            </p:nvGrpSpPr>
            <p:grpSpPr bwMode="auto">
              <a:xfrm>
                <a:off x="744" y="1392"/>
                <a:ext cx="1800" cy="1104"/>
                <a:chOff x="744" y="1392"/>
                <a:chExt cx="1800" cy="1104"/>
              </a:xfrm>
            </p:grpSpPr>
            <p:sp>
              <p:nvSpPr>
                <p:cNvPr id="507" name="Oval 7"/>
                <p:cNvSpPr>
                  <a:spLocks noChangeArrowheads="1"/>
                </p:cNvSpPr>
                <p:nvPr/>
              </p:nvSpPr>
              <p:spPr bwMode="auto">
                <a:xfrm>
                  <a:off x="1392" y="1392"/>
                  <a:ext cx="1152" cy="1104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744" y="1441"/>
                  <a:ext cx="544" cy="209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1439" tIns="45719" rIns="91439" bIns="45719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r>
                    <a:rPr lang="en-GB" b="1" dirty="0" smtClean="0"/>
                    <a:t>Hombre</a:t>
                  </a:r>
                  <a:endParaRPr lang="en-GB" b="1" dirty="0"/>
                </a:p>
              </p:txBody>
            </p:sp>
            <p:sp>
              <p:nvSpPr>
                <p:cNvPr id="509" name="AutoShape 9"/>
                <p:cNvSpPr>
                  <a:spLocks noChangeArrowheads="1"/>
                </p:cNvSpPr>
                <p:nvPr/>
              </p:nvSpPr>
              <p:spPr bwMode="auto">
                <a:xfrm>
                  <a:off x="1632" y="1776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AutoShape 10"/>
                <p:cNvSpPr>
                  <a:spLocks noChangeArrowheads="1"/>
                </p:cNvSpPr>
                <p:nvPr/>
              </p:nvSpPr>
              <p:spPr bwMode="auto">
                <a:xfrm>
                  <a:off x="1680" y="2160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AutoShape 12"/>
                <p:cNvSpPr>
                  <a:spLocks noChangeArrowheads="1"/>
                </p:cNvSpPr>
                <p:nvPr/>
              </p:nvSpPr>
              <p:spPr bwMode="auto">
                <a:xfrm>
                  <a:off x="1920" y="2064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AutoShape 13"/>
                <p:cNvSpPr>
                  <a:spLocks noChangeArrowheads="1"/>
                </p:cNvSpPr>
                <p:nvPr/>
              </p:nvSpPr>
              <p:spPr bwMode="auto">
                <a:xfrm>
                  <a:off x="2208" y="2064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00" name="Group 14"/>
              <p:cNvGrpSpPr>
                <a:grpSpLocks/>
              </p:cNvGrpSpPr>
              <p:nvPr/>
            </p:nvGrpSpPr>
            <p:grpSpPr bwMode="auto">
              <a:xfrm>
                <a:off x="2688" y="1392"/>
                <a:ext cx="1462" cy="1104"/>
                <a:chOff x="2688" y="1392"/>
                <a:chExt cx="1462" cy="1104"/>
              </a:xfrm>
            </p:grpSpPr>
            <p:sp>
              <p:nvSpPr>
                <p:cNvPr id="501" name="Oval 15"/>
                <p:cNvSpPr>
                  <a:spLocks noChangeArrowheads="1"/>
                </p:cNvSpPr>
                <p:nvPr/>
              </p:nvSpPr>
              <p:spPr bwMode="auto">
                <a:xfrm>
                  <a:off x="2688" y="1392"/>
                  <a:ext cx="1152" cy="1104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715" y="1392"/>
                  <a:ext cx="435" cy="209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1439" tIns="45719" rIns="91439" bIns="45719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r>
                    <a:rPr lang="en-GB" b="1" dirty="0" err="1" smtClean="0"/>
                    <a:t>Mujer</a:t>
                  </a:r>
                  <a:endParaRPr lang="en-GB" b="1" dirty="0"/>
                </a:p>
              </p:txBody>
            </p:sp>
            <p:sp>
              <p:nvSpPr>
                <p:cNvPr id="503" name="AutoShape 17"/>
                <p:cNvSpPr>
                  <a:spLocks noChangeArrowheads="1"/>
                </p:cNvSpPr>
                <p:nvPr/>
              </p:nvSpPr>
              <p:spPr bwMode="auto">
                <a:xfrm>
                  <a:off x="2880" y="1824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AutoShape 18"/>
                <p:cNvSpPr>
                  <a:spLocks noChangeArrowheads="1"/>
                </p:cNvSpPr>
                <p:nvPr/>
              </p:nvSpPr>
              <p:spPr bwMode="auto">
                <a:xfrm>
                  <a:off x="3408" y="1680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AutoShape 19"/>
                <p:cNvSpPr>
                  <a:spLocks noChangeArrowheads="1"/>
                </p:cNvSpPr>
                <p:nvPr/>
              </p:nvSpPr>
              <p:spPr bwMode="auto">
                <a:xfrm>
                  <a:off x="3360" y="2112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AutoShape 20"/>
                <p:cNvSpPr>
                  <a:spLocks noChangeArrowheads="1"/>
                </p:cNvSpPr>
                <p:nvPr/>
              </p:nvSpPr>
              <p:spPr bwMode="auto">
                <a:xfrm>
                  <a:off x="3600" y="1872"/>
                  <a:ext cx="96" cy="96"/>
                </a:xfrm>
                <a:prstGeom prst="diamond">
                  <a:avLst/>
                </a:prstGeom>
                <a:noFill/>
                <a:ln w="38100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97" name="AutoShape 21"/>
            <p:cNvSpPr>
              <a:spLocks noChangeArrowheads="1"/>
            </p:cNvSpPr>
            <p:nvPr/>
          </p:nvSpPr>
          <p:spPr bwMode="auto">
            <a:xfrm>
              <a:off x="4128" y="2208"/>
              <a:ext cx="96" cy="96"/>
            </a:xfrm>
            <a:prstGeom prst="diamond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Text Box 22"/>
            <p:cNvSpPr txBox="1">
              <a:spLocks noChangeArrowheads="1"/>
            </p:cNvSpPr>
            <p:nvPr/>
          </p:nvSpPr>
          <p:spPr bwMode="auto">
            <a:xfrm>
              <a:off x="4272" y="2161"/>
              <a:ext cx="694" cy="20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1439" tIns="45719" rIns="91439" bIns="45719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GB" dirty="0"/>
                <a:t>= </a:t>
              </a:r>
              <a:r>
                <a:rPr lang="en-GB" dirty="0" err="1" smtClean="0"/>
                <a:t>individuo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350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651" y="470408"/>
            <a:ext cx="797157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C</a:t>
            </a:r>
            <a:r>
              <a:rPr lang="es-EC" sz="3200" spc="-5" dirty="0" err="1" smtClean="0"/>
              <a:t>lases</a:t>
            </a:r>
            <a:r>
              <a:rPr lang="es-EC" sz="3200" spc="-5" dirty="0" smtClean="0"/>
              <a:t> Complejas</a:t>
            </a:r>
            <a:r>
              <a:rPr sz="3200" spc="-5" dirty="0" smtClean="0"/>
              <a:t>: </a:t>
            </a:r>
            <a:r>
              <a:rPr lang="es-EC" sz="3200" b="0" spc="-5" dirty="0" smtClean="0"/>
              <a:t>Clases Disjuntas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811" y="1292605"/>
            <a:ext cx="8808720" cy="86818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4965" marR="5080" indent="-342900">
              <a:lnSpc>
                <a:spcPts val="2790"/>
              </a:lnSpc>
              <a:spcBef>
                <a:spcPts val="37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 </a:t>
            </a:r>
            <a:r>
              <a:rPr sz="2500" b="1" spc="-5" dirty="0" err="1" smtClean="0">
                <a:solidFill>
                  <a:srgbClr val="00279F"/>
                </a:solidFill>
                <a:latin typeface="Courier New"/>
                <a:cs typeface="Courier New"/>
              </a:rPr>
              <a:t>owl:disjointWith</a:t>
            </a:r>
            <a:endParaRPr sz="25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354965" algn="l"/>
                <a:tab pos="355600" algn="l"/>
              </a:tabLst>
            </a:pPr>
            <a:endParaRPr sz="2500" dirty="0">
              <a:latin typeface="Verdana"/>
              <a:cs typeface="Verdan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700" y="2160791"/>
            <a:ext cx="6821958" cy="324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ángulo 3"/>
          <p:cNvSpPr/>
          <p:nvPr/>
        </p:nvSpPr>
        <p:spPr>
          <a:xfrm>
            <a:off x="1011651" y="5810282"/>
            <a:ext cx="7971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 smtClean="0"/>
              <a:t>ex:Vincent</a:t>
            </a:r>
            <a:r>
              <a:rPr lang="es-EC" sz="2400" dirty="0" smtClean="0"/>
              <a:t> </a:t>
            </a:r>
            <a:r>
              <a:rPr lang="es-EC" sz="2400" dirty="0" err="1" smtClean="0"/>
              <a:t>rdf:type</a:t>
            </a:r>
            <a:r>
              <a:rPr lang="es-EC" sz="2400" dirty="0" smtClean="0"/>
              <a:t> :</a:t>
            </a:r>
            <a:r>
              <a:rPr lang="es-EC" sz="2400" dirty="0" err="1" smtClean="0"/>
              <a:t>Man</a:t>
            </a:r>
            <a:r>
              <a:rPr lang="es-EC" sz="2400" dirty="0" smtClean="0"/>
              <a:t> . </a:t>
            </a:r>
            <a:r>
              <a:rPr lang="es-EC" sz="2400" dirty="0" err="1" smtClean="0"/>
              <a:t>ex:Mary</a:t>
            </a:r>
            <a:r>
              <a:rPr lang="es-EC" sz="2400" dirty="0" smtClean="0"/>
              <a:t> </a:t>
            </a:r>
            <a:r>
              <a:rPr lang="es-EC" sz="2400" dirty="0" err="1" smtClean="0"/>
              <a:t>rdf:type</a:t>
            </a:r>
            <a:r>
              <a:rPr lang="es-EC" sz="2400" dirty="0" smtClean="0"/>
              <a:t> :</a:t>
            </a:r>
            <a:r>
              <a:rPr lang="es-EC" sz="2400" dirty="0" err="1" smtClean="0"/>
              <a:t>Woman</a:t>
            </a:r>
            <a:r>
              <a:rPr lang="es-EC" sz="2400" dirty="0" smtClean="0"/>
              <a:t> . </a:t>
            </a:r>
          </a:p>
          <a:p>
            <a:r>
              <a:rPr lang="es-EC" sz="2400" dirty="0" smtClean="0"/>
              <a:t>:</a:t>
            </a:r>
            <a:r>
              <a:rPr lang="es-EC" sz="2400" dirty="0" err="1" smtClean="0"/>
              <a:t>Man</a:t>
            </a:r>
            <a:r>
              <a:rPr lang="es-EC" sz="2400" dirty="0" smtClean="0"/>
              <a:t> </a:t>
            </a:r>
            <a:r>
              <a:rPr lang="es-EC" sz="2400" dirty="0" err="1" smtClean="0">
                <a:solidFill>
                  <a:srgbClr val="FF0000"/>
                </a:solidFill>
              </a:rPr>
              <a:t>owl:disjointWith</a:t>
            </a:r>
            <a:r>
              <a:rPr lang="es-EC" sz="2400" dirty="0" smtClean="0"/>
              <a:t> :</a:t>
            </a:r>
            <a:r>
              <a:rPr lang="es-EC" sz="2400" dirty="0" err="1" smtClean="0"/>
              <a:t>Woman</a:t>
            </a:r>
            <a:r>
              <a:rPr lang="es-EC" sz="2400" dirty="0" smtClean="0"/>
              <a:t> . </a:t>
            </a:r>
          </a:p>
          <a:p>
            <a:pPr lvl="1"/>
            <a:r>
              <a:rPr lang="es-EC" sz="2400" dirty="0" err="1" smtClean="0">
                <a:solidFill>
                  <a:schemeClr val="tx2"/>
                </a:solidFill>
              </a:rPr>
              <a:t>ex:Mary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owl:differentFrom</a:t>
            </a:r>
            <a:r>
              <a:rPr lang="es-EC" sz="2400" dirty="0" smtClean="0">
                <a:solidFill>
                  <a:schemeClr val="tx2"/>
                </a:solidFill>
              </a:rPr>
              <a:t> </a:t>
            </a:r>
            <a:r>
              <a:rPr lang="es-EC" sz="2400" dirty="0" err="1" smtClean="0">
                <a:solidFill>
                  <a:schemeClr val="tx2"/>
                </a:solidFill>
              </a:rPr>
              <a:t>ex:Vincent</a:t>
            </a:r>
            <a:r>
              <a:rPr lang="es-EC" sz="2400" dirty="0" smtClean="0">
                <a:solidFill>
                  <a:schemeClr val="tx2"/>
                </a:solidFill>
              </a:rPr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371369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9448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Inicio Ejercicio 1 –OWL</a:t>
            </a:r>
            <a:br>
              <a:rPr lang="es-EC" dirty="0" smtClean="0"/>
            </a:br>
            <a:r>
              <a:rPr lang="es-EC" dirty="0"/>
              <a:t>A</a:t>
            </a:r>
            <a:r>
              <a:rPr lang="es-EC" dirty="0" smtClean="0"/>
              <a:t>gregando Clases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8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872" y="216995"/>
            <a:ext cx="6402677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Ontolog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ía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 sobre Juegos de Video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74340"/>
            <a:ext cx="8748371" cy="69911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Supongamos que queremos construir una ontología sobre videojuegos de la siguiente manera.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1333" y="2954478"/>
            <a:ext cx="8858942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58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 txBox="1"/>
          <p:nvPr/>
        </p:nvSpPr>
        <p:spPr>
          <a:xfrm>
            <a:off x="684100" y="2545181"/>
            <a:ext cx="183034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34513" algn="ctr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1752" y="2545180"/>
            <a:ext cx="2037165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560617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TipoJuego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4948" y="2592723"/>
            <a:ext cx="2107544" cy="1786851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 smtClean="0">
                <a:latin typeface="Arial"/>
                <a:cs typeface="Arial"/>
              </a:rPr>
              <a:t>Propiedades tiene</a:t>
            </a:r>
            <a:r>
              <a:rPr sz="2185" spc="-11" dirty="0" err="1">
                <a:latin typeface="Arial"/>
                <a:cs typeface="Arial"/>
              </a:rPr>
              <a:t>Dificult</a:t>
            </a:r>
            <a:r>
              <a:rPr lang="es-EC" sz="2185" spc="-11" dirty="0">
                <a:latin typeface="Arial"/>
                <a:cs typeface="Arial"/>
              </a:rPr>
              <a:t>ad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>
                <a:latin typeface="Arial"/>
                <a:cs typeface="Arial"/>
              </a:rPr>
              <a:t> 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6940" y="2545181"/>
            <a:ext cx="2695043" cy="709440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376057">
              <a:lnSpc>
                <a:spcPct val="102899"/>
              </a:lnSpc>
              <a:spcBef>
                <a:spcPts val="131"/>
              </a:spcBef>
            </a:pPr>
            <a:r>
              <a:rPr sz="2185" spc="-11" dirty="0" err="1">
                <a:latin typeface="Arial"/>
                <a:cs typeface="Arial"/>
              </a:rPr>
              <a:t>defin</a:t>
            </a:r>
            <a:r>
              <a:rPr lang="es-EC" sz="2185" spc="-11" dirty="0" err="1">
                <a:latin typeface="Arial"/>
                <a:cs typeface="Arial"/>
              </a:rPr>
              <a:t>iciones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 err="1">
                <a:latin typeface="Arial"/>
                <a:cs typeface="Arial"/>
              </a:rPr>
              <a:t>MultiPlat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>
                <a:latin typeface="Arial"/>
                <a:cs typeface="Arial"/>
              </a:rPr>
              <a:t>f</a:t>
            </a:r>
            <a:r>
              <a:rPr sz="2185" spc="-11" dirty="0">
                <a:latin typeface="Arial"/>
                <a:cs typeface="Arial"/>
              </a:rPr>
              <a:t>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4947" y="3245958"/>
            <a:ext cx="2113912" cy="724763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tiene</a:t>
            </a: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 smtClean="0">
                <a:latin typeface="Arial"/>
                <a:cs typeface="Arial"/>
              </a:rPr>
              <a:t>f</a:t>
            </a:r>
            <a:r>
              <a:rPr sz="2185" spc="-11" dirty="0" smtClean="0">
                <a:latin typeface="Arial"/>
                <a:cs typeface="Arial"/>
              </a:rPr>
              <a:t>o</a:t>
            </a:r>
            <a:r>
              <a:rPr sz="2185" spc="33" dirty="0" smtClean="0">
                <a:latin typeface="Arial"/>
                <a:cs typeface="Arial"/>
              </a:rPr>
              <a:t>r</a:t>
            </a:r>
            <a:r>
              <a:rPr sz="2185" spc="-11" dirty="0" smtClean="0">
                <a:latin typeface="Arial"/>
                <a:cs typeface="Arial"/>
              </a:rPr>
              <a:t>m</a:t>
            </a:r>
            <a:r>
              <a:rPr lang="es-EC" sz="2185" spc="-11" dirty="0" smtClean="0">
                <a:latin typeface="Arial"/>
                <a:cs typeface="Arial"/>
              </a:rPr>
              <a:t>a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 smtClean="0">
                <a:latin typeface="Arial"/>
                <a:cs typeface="Arial"/>
              </a:rPr>
              <a:t>tieneTipo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034" y="3219815"/>
            <a:ext cx="2223881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JuegoFamoso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LoL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Ajedrez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Sudoku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0689" y="3219815"/>
            <a:ext cx="2213459" cy="102689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22" dirty="0" err="1">
                <a:latin typeface="Arial"/>
                <a:cs typeface="Arial"/>
              </a:rPr>
              <a:t>UnSoloJugador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22" dirty="0">
                <a:latin typeface="Arial"/>
                <a:cs typeface="Arial"/>
              </a:rPr>
              <a:t>Multi</a:t>
            </a:r>
            <a:r>
              <a:rPr lang="es-EC" sz="2185" spc="-22" dirty="0">
                <a:latin typeface="Arial"/>
                <a:cs typeface="Arial"/>
              </a:rPr>
              <a:t>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22"/>
              </a:lnSpc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DeRoles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3307" y="3228290"/>
            <a:ext cx="2742659" cy="2428820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JuegoDificil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>
                <a:latin typeface="Arial"/>
                <a:cs typeface="Arial"/>
              </a:rPr>
              <a:t>Normal  </a:t>
            </a:r>
            <a:r>
              <a:rPr lang="es-EC" sz="2185" spc="-11" dirty="0" err="1">
                <a:latin typeface="Arial"/>
                <a:cs typeface="Arial"/>
              </a:rPr>
              <a:t>JuegoFacil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Linux  </a:t>
            </a: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 err="1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27753">
              <a:lnSpc>
                <a:spcPts val="2557"/>
              </a:lnSpc>
            </a:pP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62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9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4099" y="4547017"/>
            <a:ext cx="1781115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11" dirty="0">
                <a:latin typeface="Arial"/>
                <a:cs typeface="Arial"/>
              </a:rPr>
              <a:t>form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Linux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2898015" y="2617163"/>
            <a:ext cx="0" cy="3662085"/>
            <a:chOff x="1418755" y="1046480"/>
            <a:chExt cx="0" cy="1675765"/>
          </a:xfrm>
        </p:grpSpPr>
        <p:sp>
          <p:nvSpPr>
            <p:cNvPr id="4" name="object 4"/>
            <p:cNvSpPr/>
            <p:nvPr/>
          </p:nvSpPr>
          <p:spPr>
            <a:xfrm>
              <a:off x="141875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9" name="object 9"/>
            <p:cNvSpPr/>
            <p:nvPr/>
          </p:nvSpPr>
          <p:spPr>
            <a:xfrm>
              <a:off x="141875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875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875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75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875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875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1875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875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875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875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01753" y="4278214"/>
            <a:ext cx="2139707" cy="169374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>
              <a:lnSpc>
                <a:spcPts val="2622"/>
              </a:lnSpc>
              <a:spcBef>
                <a:spcPts val="208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76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E</a:t>
            </a:r>
            <a:r>
              <a:rPr sz="2185" spc="-11" dirty="0" err="1">
                <a:latin typeface="Arial"/>
                <a:cs typeface="Arial"/>
              </a:rPr>
              <a:t>nline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 err="1">
                <a:latin typeface="Arial"/>
                <a:cs typeface="Arial"/>
              </a:rPr>
              <a:t>Dif</a:t>
            </a:r>
            <a:r>
              <a:rPr lang="es-EC" sz="2185" spc="-11" dirty="0">
                <a:latin typeface="Arial"/>
                <a:cs typeface="Arial"/>
              </a:rPr>
              <a:t>i</a:t>
            </a:r>
            <a:r>
              <a:rPr sz="2185" spc="-11" dirty="0">
                <a:latin typeface="Arial"/>
                <a:cs typeface="Arial"/>
              </a:rPr>
              <a:t>cult</a:t>
            </a:r>
            <a:r>
              <a:rPr lang="es-EC" sz="2185" spc="-11" dirty="0" err="1">
                <a:latin typeface="Arial"/>
                <a:cs typeface="Arial"/>
              </a:rPr>
              <a:t>adJuego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Difícil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No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mal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Fácil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5335011" y="2617163"/>
            <a:ext cx="0" cy="3662085"/>
            <a:chOff x="2314691" y="1197610"/>
            <a:chExt cx="0" cy="1675765"/>
          </a:xfrm>
        </p:grpSpPr>
        <p:sp>
          <p:nvSpPr>
            <p:cNvPr id="5" name="object 5"/>
            <p:cNvSpPr/>
            <p:nvPr/>
          </p:nvSpPr>
          <p:spPr>
            <a:xfrm>
              <a:off x="2314691" y="119761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4691" y="135450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4691" y="150633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14691" y="16581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4691" y="180999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4691" y="19618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14691" y="21136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14691" y="226548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4691" y="241731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4691" y="256914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4691" y="27209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465074" y="2617163"/>
            <a:ext cx="0" cy="3662085"/>
            <a:chOff x="3395585" y="1046480"/>
            <a:chExt cx="0" cy="1675765"/>
          </a:xfrm>
        </p:grpSpPr>
        <p:sp>
          <p:nvSpPr>
            <p:cNvPr id="6" name="object 6"/>
            <p:cNvSpPr/>
            <p:nvPr/>
          </p:nvSpPr>
          <p:spPr>
            <a:xfrm>
              <a:off x="339558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558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558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558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9558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558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58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9558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9558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558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58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</p:spTree>
    <p:extLst>
      <p:ext uri="{BB962C8B-B14F-4D97-AF65-F5344CB8AC3E}">
        <p14:creationId xmlns:p14="http://schemas.microsoft.com/office/powerpoint/2010/main" val="1036142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6" y="130713"/>
            <a:ext cx="3496842" cy="1017845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clases</a:t>
            </a:r>
          </a:p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375" y="751716"/>
            <a:ext cx="6276583" cy="705575"/>
          </a:xfrm>
          <a:prstGeom prst="rect">
            <a:avLst/>
          </a:prstGeom>
        </p:spPr>
        <p:txBody>
          <a:bodyPr vert="horz" wrap="square" lIns="0" tIns="19428" rIns="0" bIns="0" rtlCol="0">
            <a:spAutoFit/>
          </a:bodyPr>
          <a:lstStyle/>
          <a:p>
            <a:pPr marL="632775" marR="11101" indent="-606410">
              <a:lnSpc>
                <a:spcPct val="102200"/>
              </a:lnSpc>
              <a:spcBef>
                <a:spcPts val="153"/>
              </a:spcBef>
            </a:pPr>
            <a:r>
              <a:rPr lang="es-EC" sz="2185" spc="-22" dirty="0">
                <a:solidFill>
                  <a:srgbClr val="000000"/>
                </a:solidFill>
              </a:rPr>
              <a:t>Asegúrese de tener abierta la pestaña "</a:t>
            </a:r>
            <a:r>
              <a:rPr lang="es-EC" sz="2185" spc="-22" dirty="0" err="1">
                <a:solidFill>
                  <a:srgbClr val="000000"/>
                </a:solidFill>
              </a:rPr>
              <a:t>Classes</a:t>
            </a:r>
            <a:r>
              <a:rPr lang="es-EC" sz="2185" spc="-22" dirty="0">
                <a:solidFill>
                  <a:srgbClr val="000000"/>
                </a:solidFill>
              </a:rPr>
              <a:t>“ </a:t>
            </a:r>
            <a:r>
              <a:rPr sz="2185" spc="-11" dirty="0">
                <a:solidFill>
                  <a:srgbClr val="000000"/>
                </a:solidFill>
              </a:rPr>
              <a:t>Window </a:t>
            </a:r>
            <a:r>
              <a:rPr sz="2185" spc="120" dirty="0">
                <a:solidFill>
                  <a:srgbClr val="000000"/>
                </a:solidFill>
                <a:latin typeface="Lucida Sans Unicode"/>
                <a:cs typeface="Lucida Sans Unicode"/>
              </a:rPr>
              <a:t>→ </a:t>
            </a:r>
            <a:r>
              <a:rPr sz="2185" spc="-76" dirty="0">
                <a:solidFill>
                  <a:srgbClr val="000000"/>
                </a:solidFill>
              </a:rPr>
              <a:t>Tabs </a:t>
            </a:r>
            <a:r>
              <a:rPr sz="2185" spc="120" dirty="0">
                <a:solidFill>
                  <a:srgbClr val="000000"/>
                </a:solidFill>
                <a:latin typeface="Lucida Sans Unicode"/>
                <a:cs typeface="Lucida Sans Unicode"/>
              </a:rPr>
              <a:t>→</a:t>
            </a:r>
            <a:r>
              <a:rPr sz="2185" spc="-262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185" spc="-11" dirty="0">
                <a:solidFill>
                  <a:srgbClr val="000000"/>
                </a:solidFill>
              </a:rPr>
              <a:t>Classes</a:t>
            </a:r>
            <a:endParaRPr sz="2185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980" y="1581185"/>
            <a:ext cx="7646878" cy="5944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 txBox="1"/>
          <p:nvPr/>
        </p:nvSpPr>
        <p:spPr>
          <a:xfrm>
            <a:off x="1566412" y="3202004"/>
            <a:ext cx="2115074" cy="32933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Añadir s</a:t>
            </a:r>
            <a:r>
              <a:rPr sz="1967" spc="-11" dirty="0" err="1">
                <a:solidFill>
                  <a:srgbClr val="FF0000"/>
                </a:solidFill>
                <a:latin typeface="Arial"/>
                <a:cs typeface="Arial"/>
              </a:rPr>
              <a:t>ubclas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9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9443" y="2920618"/>
            <a:ext cx="38855" cy="277536"/>
          </a:xfrm>
          <a:custGeom>
            <a:avLst/>
            <a:gdLst/>
            <a:ahLst/>
            <a:cxnLst/>
            <a:rect l="l" t="t" r="r" b="b"/>
            <a:pathLst>
              <a:path w="17779" h="127000">
                <a:moveTo>
                  <a:pt x="17278" y="126694"/>
                </a:moveTo>
                <a:lnTo>
                  <a:pt x="0" y="0"/>
                </a:lnTo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1598246" y="2909926"/>
            <a:ext cx="115177" cy="62446"/>
          </a:xfrm>
          <a:custGeom>
            <a:avLst/>
            <a:gdLst/>
            <a:ahLst/>
            <a:cxnLst/>
            <a:rect l="l" t="t" r="r" b="b"/>
            <a:pathLst>
              <a:path w="52704" h="28575">
                <a:moveTo>
                  <a:pt x="0" y="28024"/>
                </a:moveTo>
                <a:lnTo>
                  <a:pt x="7455" y="23113"/>
                </a:lnTo>
                <a:lnTo>
                  <a:pt x="14605" y="14818"/>
                </a:lnTo>
                <a:lnTo>
                  <a:pt x="20143" y="6119"/>
                </a:lnTo>
                <a:lnTo>
                  <a:pt x="22761" y="0"/>
                </a:lnTo>
                <a:lnTo>
                  <a:pt x="26922" y="5195"/>
                </a:lnTo>
                <a:lnTo>
                  <a:pt x="34586" y="12093"/>
                </a:lnTo>
                <a:lnTo>
                  <a:pt x="43696" y="18172"/>
                </a:lnTo>
                <a:lnTo>
                  <a:pt x="52194" y="20907"/>
                </a:lnTo>
              </a:path>
            </a:pathLst>
          </a:custGeom>
          <a:ln w="81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21" y="3947947"/>
            <a:ext cx="5370317" cy="21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670286" y="1574062"/>
            <a:ext cx="9505536" cy="548396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6" y="130713"/>
            <a:ext cx="3496842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clases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8374" y="751716"/>
            <a:ext cx="5777019" cy="705575"/>
          </a:xfrm>
          <a:prstGeom prst="rect">
            <a:avLst/>
          </a:prstGeom>
        </p:spPr>
        <p:txBody>
          <a:bodyPr vert="horz" wrap="square" lIns="0" tIns="19428" rIns="0" bIns="0" rtlCol="0">
            <a:spAutoFit/>
          </a:bodyPr>
          <a:lstStyle/>
          <a:p>
            <a:pPr marL="632775" marR="11101" indent="-606410">
              <a:lnSpc>
                <a:spcPct val="102200"/>
              </a:lnSpc>
              <a:spcBef>
                <a:spcPts val="153"/>
              </a:spcBef>
            </a:pPr>
            <a:r>
              <a:rPr lang="es-EC" sz="2185" spc="-22" dirty="0">
                <a:solidFill>
                  <a:srgbClr val="000000"/>
                </a:solidFill>
              </a:rPr>
              <a:t>Asegúrese de tener abierta la pestaña "</a:t>
            </a:r>
            <a:r>
              <a:rPr lang="es-EC" sz="2185" spc="-22" dirty="0" err="1">
                <a:solidFill>
                  <a:srgbClr val="000000"/>
                </a:solidFill>
              </a:rPr>
              <a:t>Classes</a:t>
            </a:r>
            <a:r>
              <a:rPr lang="es-EC" sz="2185" spc="-22" dirty="0">
                <a:solidFill>
                  <a:srgbClr val="000000"/>
                </a:solidFill>
              </a:rPr>
              <a:t>“ </a:t>
            </a:r>
            <a:r>
              <a:rPr sz="2185" spc="-11" dirty="0">
                <a:latin typeface="Arial"/>
                <a:cs typeface="Arial"/>
              </a:rPr>
              <a:t>Window </a:t>
            </a:r>
            <a:r>
              <a:rPr sz="2185" spc="120" dirty="0">
                <a:latin typeface="Lucida Sans Unicode"/>
                <a:cs typeface="Lucida Sans Unicode"/>
              </a:rPr>
              <a:t>→ </a:t>
            </a:r>
            <a:r>
              <a:rPr sz="2185" spc="-76" dirty="0">
                <a:latin typeface="Arial"/>
                <a:cs typeface="Arial"/>
              </a:rPr>
              <a:t>Tabs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262" dirty="0">
                <a:latin typeface="Lucida Sans Unicode"/>
                <a:cs typeface="Lucida Sans Unicode"/>
              </a:rPr>
              <a:t> </a:t>
            </a:r>
            <a:r>
              <a:rPr sz="2185" spc="-11" dirty="0">
                <a:latin typeface="Arial"/>
                <a:cs typeface="Arial"/>
              </a:rPr>
              <a:t>Classes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1614" y="3795475"/>
            <a:ext cx="1893351" cy="998162"/>
          </a:xfrm>
          <a:prstGeom prst="rect">
            <a:avLst/>
          </a:prstGeom>
        </p:spPr>
        <p:txBody>
          <a:bodyPr vert="horz" wrap="square" lIns="0" tIns="27754" rIns="0" bIns="0" rtlCol="0">
            <a:spAutoFit/>
          </a:bodyPr>
          <a:lstStyle/>
          <a:p>
            <a:pPr marL="27753" marR="11101" indent="-1388">
              <a:lnSpc>
                <a:spcPct val="155500"/>
              </a:lnSpc>
              <a:spcBef>
                <a:spcPts val="219"/>
              </a:spcBef>
            </a:pPr>
            <a:r>
              <a:rPr sz="1967" spc="-1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es-EC" sz="1967" spc="-11" dirty="0" err="1">
                <a:solidFill>
                  <a:srgbClr val="FF0000"/>
                </a:solidFill>
                <a:latin typeface="Arial"/>
                <a:cs typeface="Arial"/>
              </a:rPr>
              <a:t>ñadir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 Hermano</a:t>
            </a:r>
          </a:p>
          <a:p>
            <a:pPr marL="27753" marR="11101" indent="-1388">
              <a:lnSpc>
                <a:spcPct val="155500"/>
              </a:lnSpc>
              <a:spcBef>
                <a:spcPts val="219"/>
              </a:spcBef>
            </a:pP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Borrar </a:t>
            </a:r>
            <a:r>
              <a:rPr sz="1967" spc="-11" dirty="0" err="1">
                <a:solidFill>
                  <a:srgbClr val="FF0000"/>
                </a:solidFill>
                <a:latin typeface="Arial"/>
                <a:cs typeface="Arial"/>
              </a:rPr>
              <a:t>Clas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9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3074" y="2919850"/>
            <a:ext cx="334431" cy="1039371"/>
          </a:xfrm>
          <a:custGeom>
            <a:avLst/>
            <a:gdLst/>
            <a:ahLst/>
            <a:cxnLst/>
            <a:rect l="l" t="t" r="r" b="b"/>
            <a:pathLst>
              <a:path w="153034" h="475614">
                <a:moveTo>
                  <a:pt x="152591" y="475322"/>
                </a:moveTo>
                <a:lnTo>
                  <a:pt x="0" y="0"/>
                </a:lnTo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1831487" y="2909578"/>
            <a:ext cx="109627" cy="69384"/>
          </a:xfrm>
          <a:custGeom>
            <a:avLst/>
            <a:gdLst/>
            <a:ahLst/>
            <a:cxnLst/>
            <a:rect l="l" t="t" r="r" b="b"/>
            <a:pathLst>
              <a:path w="50165" h="31750">
                <a:moveTo>
                  <a:pt x="0" y="31544"/>
                </a:moveTo>
                <a:lnTo>
                  <a:pt x="6482" y="25413"/>
                </a:lnTo>
                <a:lnTo>
                  <a:pt x="12075" y="16004"/>
                </a:lnTo>
                <a:lnTo>
                  <a:pt x="16010" y="6478"/>
                </a:lnTo>
                <a:lnTo>
                  <a:pt x="17521" y="0"/>
                </a:lnTo>
                <a:lnTo>
                  <a:pt x="22520" y="4388"/>
                </a:lnTo>
                <a:lnTo>
                  <a:pt x="31265" y="9843"/>
                </a:lnTo>
                <a:lnTo>
                  <a:pt x="41289" y="14239"/>
                </a:lnTo>
                <a:lnTo>
                  <a:pt x="50129" y="15451"/>
                </a:lnTo>
              </a:path>
            </a:pathLst>
          </a:custGeom>
          <a:ln w="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/>
          <p:nvPr/>
        </p:nvSpPr>
        <p:spPr>
          <a:xfrm>
            <a:off x="2136165" y="2910391"/>
            <a:ext cx="933908" cy="1515345"/>
          </a:xfrm>
          <a:custGeom>
            <a:avLst/>
            <a:gdLst/>
            <a:ahLst/>
            <a:cxnLst/>
            <a:rect l="l" t="t" r="r" b="b"/>
            <a:pathLst>
              <a:path w="427355" h="693419">
                <a:moveTo>
                  <a:pt x="427041" y="692981"/>
                </a:moveTo>
                <a:lnTo>
                  <a:pt x="424010" y="640379"/>
                </a:lnTo>
                <a:lnTo>
                  <a:pt x="418574" y="589529"/>
                </a:lnTo>
                <a:lnTo>
                  <a:pt x="410726" y="540414"/>
                </a:lnTo>
                <a:lnTo>
                  <a:pt x="400462" y="493016"/>
                </a:lnTo>
                <a:lnTo>
                  <a:pt x="387775" y="447317"/>
                </a:lnTo>
                <a:lnTo>
                  <a:pt x="372661" y="403301"/>
                </a:lnTo>
                <a:lnTo>
                  <a:pt x="355114" y="360949"/>
                </a:lnTo>
                <a:lnTo>
                  <a:pt x="335129" y="320246"/>
                </a:lnTo>
                <a:lnTo>
                  <a:pt x="312701" y="281172"/>
                </a:lnTo>
                <a:lnTo>
                  <a:pt x="287823" y="243711"/>
                </a:lnTo>
                <a:lnTo>
                  <a:pt x="260492" y="207846"/>
                </a:lnTo>
                <a:lnTo>
                  <a:pt x="230700" y="173558"/>
                </a:lnTo>
                <a:lnTo>
                  <a:pt x="198444" y="140831"/>
                </a:lnTo>
                <a:lnTo>
                  <a:pt x="163717" y="109648"/>
                </a:lnTo>
                <a:lnTo>
                  <a:pt x="126515" y="79990"/>
                </a:lnTo>
                <a:lnTo>
                  <a:pt x="86831" y="51841"/>
                </a:lnTo>
                <a:lnTo>
                  <a:pt x="44661" y="25184"/>
                </a:lnTo>
                <a:lnTo>
                  <a:pt x="0" y="0"/>
                </a:lnTo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9" name="object 9"/>
          <p:cNvSpPr/>
          <p:nvPr/>
        </p:nvSpPr>
        <p:spPr>
          <a:xfrm>
            <a:off x="2126636" y="2879873"/>
            <a:ext cx="74935" cy="102688"/>
          </a:xfrm>
          <a:custGeom>
            <a:avLst/>
            <a:gdLst/>
            <a:ahLst/>
            <a:cxnLst/>
            <a:rect l="l" t="t" r="r" b="b"/>
            <a:pathLst>
              <a:path w="34290" h="46990">
                <a:moveTo>
                  <a:pt x="9414" y="46506"/>
                </a:moveTo>
                <a:lnTo>
                  <a:pt x="9794" y="37584"/>
                </a:lnTo>
                <a:lnTo>
                  <a:pt x="7248" y="26929"/>
                </a:lnTo>
                <a:lnTo>
                  <a:pt x="3432" y="17347"/>
                </a:lnTo>
                <a:lnTo>
                  <a:pt x="0" y="11642"/>
                </a:lnTo>
                <a:lnTo>
                  <a:pt x="6649" y="11307"/>
                </a:lnTo>
                <a:lnTo>
                  <a:pt x="16730" y="9126"/>
                </a:lnTo>
                <a:lnTo>
                  <a:pt x="26992" y="5293"/>
                </a:lnTo>
                <a:lnTo>
                  <a:pt x="34184" y="0"/>
                </a:lnTo>
              </a:path>
            </a:pathLst>
          </a:custGeom>
          <a:ln w="81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38026459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287" y="470408"/>
            <a:ext cx="6805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Limita</a:t>
            </a:r>
            <a:r>
              <a:rPr lang="es-EC" sz="3200" spc="-5" dirty="0" err="1" smtClean="0"/>
              <a:t>ciones</a:t>
            </a:r>
            <a:r>
              <a:rPr lang="es-EC" sz="3200" spc="-5" dirty="0" smtClean="0"/>
              <a:t> de </a:t>
            </a:r>
            <a:r>
              <a:rPr sz="3200" spc="-5" dirty="0" smtClean="0"/>
              <a:t>RDFS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54924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2811" y="1292605"/>
            <a:ext cx="8535035" cy="5014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762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>
                <a:latin typeface="Verdana"/>
                <a:cs typeface="Verdana"/>
              </a:rPr>
              <a:t>RDFS es demasiado débil para describir los recursos con suficiente detalle</a:t>
            </a:r>
            <a:r>
              <a:rPr lang="es-EC" sz="2500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3600" dirty="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buChar char="–"/>
              <a:tabLst>
                <a:tab pos="756285" algn="l"/>
              </a:tabLst>
            </a:pPr>
            <a:r>
              <a:rPr lang="es-EC" sz="2300" spc="-5" dirty="0">
                <a:latin typeface="Verdana"/>
                <a:cs typeface="Verdana"/>
              </a:rPr>
              <a:t>Sin restricciones localizadas de rango y dominio</a:t>
            </a:r>
          </a:p>
          <a:p>
            <a:pPr marL="1212850" lvl="2" indent="-286385">
              <a:buChar char="–"/>
              <a:tabLst>
                <a:tab pos="756285" algn="l"/>
              </a:tabLst>
            </a:pPr>
            <a:r>
              <a:rPr lang="es-EC"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se puede </a:t>
            </a:r>
            <a:r>
              <a:rPr lang="es-EC" sz="2300" spc="-5" dirty="0">
                <a:latin typeface="Verdana"/>
                <a:cs typeface="Verdana"/>
              </a:rPr>
              <a:t>decir que el rango de </a:t>
            </a:r>
            <a:r>
              <a:rPr lang="es-EC" sz="2300" b="1" spc="-5" dirty="0" err="1" smtClean="0">
                <a:latin typeface="Verdana"/>
                <a:cs typeface="Verdana"/>
              </a:rPr>
              <a:t>tieneHijo</a:t>
            </a:r>
            <a:r>
              <a:rPr lang="es-EC" sz="2300" spc="-5" dirty="0" smtClean="0">
                <a:latin typeface="Verdana"/>
                <a:cs typeface="Verdana"/>
              </a:rPr>
              <a:t> </a:t>
            </a:r>
            <a:r>
              <a:rPr lang="es-EC" sz="2300" spc="-5" dirty="0">
                <a:latin typeface="Verdana"/>
                <a:cs typeface="Verdana"/>
              </a:rPr>
              <a:t>sea persona cuando se aplica a personas y elefantes cuando se aplica a </a:t>
            </a:r>
            <a:r>
              <a:rPr lang="es-EC" sz="2300" spc="-5" dirty="0" smtClean="0">
                <a:latin typeface="Verdana"/>
                <a:cs typeface="Verdana"/>
              </a:rPr>
              <a:t>elefantes</a:t>
            </a:r>
          </a:p>
          <a:p>
            <a:pPr marL="755650" lvl="1" indent="-286385">
              <a:lnSpc>
                <a:spcPct val="100000"/>
              </a:lnSpc>
              <a:buChar char="–"/>
              <a:tabLst>
                <a:tab pos="756285" algn="l"/>
              </a:tabLst>
            </a:pPr>
            <a:endParaRPr sz="3200" dirty="0">
              <a:latin typeface="Times New Roman"/>
              <a:cs typeface="Times New Roman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5"/>
              </a:spcBef>
              <a:buChar char="–"/>
              <a:tabLst>
                <a:tab pos="755650" algn="l"/>
              </a:tabLst>
            </a:pPr>
            <a:r>
              <a:rPr lang="es-EC" sz="2300" spc="-5" dirty="0">
                <a:latin typeface="Verdana"/>
                <a:cs typeface="Verdana"/>
              </a:rPr>
              <a:t>Sin restricciones de existencia / </a:t>
            </a:r>
            <a:r>
              <a:rPr lang="es-EC" sz="2300" spc="-5" dirty="0" err="1">
                <a:latin typeface="Verdana"/>
                <a:cs typeface="Verdana"/>
              </a:rPr>
              <a:t>cardinalidad</a:t>
            </a:r>
            <a:r>
              <a:rPr lang="es-EC" sz="2300" spc="-5" dirty="0">
                <a:latin typeface="Verdana"/>
                <a:cs typeface="Verdana"/>
              </a:rPr>
              <a:t>.</a:t>
            </a:r>
          </a:p>
          <a:p>
            <a:pPr marL="1212850" lvl="2" indent="-285750" algn="just">
              <a:spcBef>
                <a:spcPts val="5"/>
              </a:spcBef>
              <a:buChar char="–"/>
              <a:tabLst>
                <a:tab pos="755650" algn="l"/>
              </a:tabLst>
            </a:pPr>
            <a:r>
              <a:rPr lang="es-EC"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se puede </a:t>
            </a:r>
            <a:r>
              <a:rPr lang="es-EC" sz="2300" spc="-5" dirty="0">
                <a:latin typeface="Verdana"/>
                <a:cs typeface="Verdana"/>
              </a:rPr>
              <a:t>decir que todas las instancias de persona tengan una madre que también sea una persona, o que las personas tengan exactamente 2 padres</a:t>
            </a:r>
            <a:endParaRPr sz="22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7" y="130713"/>
            <a:ext cx="6494228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s-EC" sz="3059" spc="33" dirty="0" err="1">
                <a:solidFill>
                  <a:srgbClr val="3333B2"/>
                </a:solidFill>
                <a:latin typeface="Arial"/>
                <a:cs typeface="Arial"/>
              </a:rPr>
              <a:t>gregando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 Jerarquía de Clases</a:t>
            </a:r>
            <a:endParaRPr sz="3059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24763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Permite acelerar el proceso de añadir clases.</a:t>
            </a:r>
          </a:p>
          <a:p>
            <a:pPr marL="1026872" lvl="1">
              <a:spcBef>
                <a:spcPts val="208"/>
              </a:spcBef>
            </a:pPr>
            <a:r>
              <a:rPr sz="2185" spc="-66" dirty="0">
                <a:latin typeface="Arial"/>
                <a:cs typeface="Arial"/>
              </a:rPr>
              <a:t>Tools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500" dirty="0">
                <a:latin typeface="Lucida Sans Unicode"/>
                <a:cs typeface="Lucida Sans Unicode"/>
              </a:rPr>
              <a:t> </a:t>
            </a:r>
            <a:r>
              <a:rPr sz="2185" spc="-11" dirty="0">
                <a:latin typeface="Arial"/>
                <a:cs typeface="Arial"/>
              </a:rPr>
              <a:t>Create class </a:t>
            </a:r>
            <a:r>
              <a:rPr sz="2185" spc="-22" dirty="0">
                <a:latin typeface="Arial"/>
                <a:cs typeface="Arial"/>
              </a:rPr>
              <a:t>hierarchy. </a:t>
            </a:r>
            <a:r>
              <a:rPr sz="2185" spc="-11" dirty="0">
                <a:latin typeface="Arial"/>
                <a:cs typeface="Arial"/>
              </a:rPr>
              <a:t>. .</a:t>
            </a:r>
            <a:endParaRPr sz="2185" dirty="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5923"/>
          <a:stretch/>
        </p:blipFill>
        <p:spPr>
          <a:xfrm>
            <a:off x="517687" y="1783167"/>
            <a:ext cx="9658136" cy="53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930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6" y="130713"/>
            <a:ext cx="6327707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Jerarquía de Clases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Permite acelerar el proceso de añadir clases.</a:t>
            </a:r>
          </a:p>
          <a:p>
            <a:pPr marL="632775">
              <a:spcBef>
                <a:spcPts val="55"/>
              </a:spcBef>
            </a:pPr>
            <a:r>
              <a:rPr sz="2185" spc="-66" dirty="0">
                <a:latin typeface="Arial"/>
                <a:cs typeface="Arial"/>
              </a:rPr>
              <a:t>Tools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500" dirty="0">
                <a:latin typeface="Lucida Sans Unicode"/>
                <a:cs typeface="Lucida Sans Unicode"/>
              </a:rPr>
              <a:t> </a:t>
            </a:r>
            <a:r>
              <a:rPr sz="2185" spc="-11" dirty="0">
                <a:latin typeface="Arial"/>
                <a:cs typeface="Arial"/>
              </a:rPr>
              <a:t>Create class </a:t>
            </a:r>
            <a:r>
              <a:rPr sz="2185" spc="-22" dirty="0">
                <a:latin typeface="Arial"/>
                <a:cs typeface="Arial"/>
              </a:rPr>
              <a:t>hierarchy. </a:t>
            </a:r>
            <a:r>
              <a:rPr sz="2185" spc="-11" dirty="0">
                <a:latin typeface="Arial"/>
                <a:cs typeface="Arial"/>
              </a:rPr>
              <a:t>. 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8298" y="1581185"/>
            <a:ext cx="7646878" cy="5944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85" y="2869097"/>
            <a:ext cx="5637512" cy="428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6634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6" y="130713"/>
            <a:ext cx="599466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Jerarquía de Clases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Permite acelerar el proceso de añadir clases.</a:t>
            </a:r>
          </a:p>
          <a:p>
            <a:pPr marL="632775">
              <a:spcBef>
                <a:spcPts val="55"/>
              </a:spcBef>
            </a:pPr>
            <a:r>
              <a:rPr sz="2185" spc="-66" dirty="0">
                <a:latin typeface="Arial"/>
                <a:cs typeface="Arial"/>
              </a:rPr>
              <a:t>Tools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500" dirty="0">
                <a:latin typeface="Lucida Sans Unicode"/>
                <a:cs typeface="Lucida Sans Unicode"/>
              </a:rPr>
              <a:t> </a:t>
            </a:r>
            <a:r>
              <a:rPr sz="2185" spc="-11" dirty="0">
                <a:latin typeface="Arial"/>
                <a:cs typeface="Arial"/>
              </a:rPr>
              <a:t>Create class </a:t>
            </a:r>
            <a:r>
              <a:rPr sz="2185" spc="-22" dirty="0">
                <a:latin typeface="Arial"/>
                <a:cs typeface="Arial"/>
              </a:rPr>
              <a:t>hierarchy. </a:t>
            </a:r>
            <a:r>
              <a:rPr sz="2185" spc="-11" dirty="0">
                <a:latin typeface="Arial"/>
                <a:cs typeface="Arial"/>
              </a:rPr>
              <a:t>. 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8298" y="1581185"/>
            <a:ext cx="7646878" cy="5944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2387946" y="2152455"/>
            <a:ext cx="5947557" cy="480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2387946" y="2203238"/>
            <a:ext cx="5947557" cy="470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29837720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68375" y="1948470"/>
            <a:ext cx="8548814" cy="532990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6" y="130713"/>
            <a:ext cx="99344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 algn="l" rtl="0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Agregando Jerarquía de Clases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1925" y="108215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Esto permite observar el uso de una clase particular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  <a:p>
            <a:pPr marL="632775">
              <a:spcBef>
                <a:spcPts val="55"/>
              </a:spcBef>
            </a:pPr>
            <a:r>
              <a:rPr lang="es-EC" sz="2185" spc="-66" dirty="0" err="1">
                <a:latin typeface="Arial"/>
                <a:cs typeface="Arial"/>
              </a:rPr>
              <a:t>Class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-66" dirty="0" err="1">
                <a:latin typeface="Arial"/>
                <a:cs typeface="Arial"/>
              </a:rPr>
              <a:t>hierarchy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sz="2185" spc="120" dirty="0">
                <a:latin typeface="Lucida Sans Unicode"/>
                <a:cs typeface="Lucida Sans Unicode"/>
              </a:rPr>
              <a:t>→</a:t>
            </a:r>
            <a:r>
              <a:rPr sz="2185" spc="-500" dirty="0">
                <a:latin typeface="Lucida Sans Unicode"/>
                <a:cs typeface="Lucida Sans Unicode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Usage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sz="2185" spc="-22" dirty="0">
                <a:latin typeface="Arial"/>
                <a:cs typeface="Arial"/>
              </a:rPr>
              <a:t>. </a:t>
            </a:r>
            <a:r>
              <a:rPr sz="2185" spc="-11" dirty="0">
                <a:latin typeface="Arial"/>
                <a:cs typeface="Arial"/>
              </a:rPr>
              <a:t>. 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862" y="4155658"/>
            <a:ext cx="393362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5846264" y="2969162"/>
            <a:ext cx="472038" cy="168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11" name="Rectángulo 10"/>
          <p:cNvSpPr/>
          <p:nvPr/>
        </p:nvSpPr>
        <p:spPr>
          <a:xfrm>
            <a:off x="4926984" y="3137271"/>
            <a:ext cx="4690204" cy="19763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3934"/>
          </a:p>
        </p:txBody>
      </p:sp>
      <p:sp>
        <p:nvSpPr>
          <p:cNvPr id="12" name="Rectángulo 11"/>
          <p:cNvSpPr/>
          <p:nvPr/>
        </p:nvSpPr>
        <p:spPr>
          <a:xfrm>
            <a:off x="4579913" y="5331417"/>
            <a:ext cx="5037274" cy="11010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02223"/>
            <a:r>
              <a:rPr lang="es-EC" sz="2185" spc="-11" dirty="0">
                <a:solidFill>
                  <a:srgbClr val="FF0000"/>
                </a:solidFill>
                <a:latin typeface="Arial"/>
                <a:cs typeface="Arial"/>
              </a:rPr>
              <a:t>Axiomas que </a:t>
            </a:r>
            <a:r>
              <a:rPr lang="es-EC" sz="2185" spc="-22" dirty="0">
                <a:solidFill>
                  <a:srgbClr val="FF0000"/>
                </a:solidFill>
                <a:latin typeface="Arial"/>
                <a:cs typeface="Arial"/>
              </a:rPr>
              <a:t>involucran la clase</a:t>
            </a:r>
            <a:r>
              <a:rPr lang="es-EC" sz="2185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s-EC" sz="2185" spc="-11" dirty="0">
                <a:solidFill>
                  <a:srgbClr val="FF0000"/>
                </a:solidFill>
                <a:latin typeface="Arial"/>
                <a:cs typeface="Arial"/>
              </a:rPr>
              <a:t>“Juego”</a:t>
            </a:r>
            <a:endParaRPr lang="es-EC" sz="218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5909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292178" y="1781948"/>
            <a:ext cx="8867268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5661621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Jerarquía de Clases</a:t>
            </a:r>
            <a:endParaRPr sz="3059" spc="33" dirty="0">
              <a:solidFill>
                <a:srgbClr val="3333B2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Es posible observar la descripción de una clase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  <a:p>
            <a:pPr marL="632775">
              <a:spcBef>
                <a:spcPts val="55"/>
              </a:spcBef>
            </a:pPr>
            <a:r>
              <a:rPr lang="es-EC" sz="2185" spc="-66" dirty="0" err="1">
                <a:latin typeface="Arial"/>
                <a:cs typeface="Arial"/>
              </a:rPr>
              <a:t>Class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-66" dirty="0" err="1">
                <a:latin typeface="Arial"/>
                <a:cs typeface="Arial"/>
              </a:rPr>
              <a:t>hierarchy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</a:t>
            </a:r>
            <a:r>
              <a:rPr lang="es-EC" sz="2185" spc="-500" dirty="0">
                <a:latin typeface="Lucida Sans Unicode"/>
                <a:cs typeface="Lucida Sans Unicode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Usage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-22" dirty="0">
                <a:latin typeface="Arial"/>
                <a:cs typeface="Arial"/>
              </a:rPr>
              <a:t>. </a:t>
            </a:r>
            <a:r>
              <a:rPr lang="es-EC" sz="2185" spc="-11" dirty="0">
                <a:latin typeface="Arial"/>
                <a:cs typeface="Arial"/>
              </a:rPr>
              <a:t>. .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3559" y="3925063"/>
            <a:ext cx="393362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 txBox="1"/>
          <p:nvPr/>
        </p:nvSpPr>
        <p:spPr>
          <a:xfrm>
            <a:off x="3473337" y="4956543"/>
            <a:ext cx="6702487" cy="2076456"/>
          </a:xfrm>
          <a:prstGeom prst="rect">
            <a:avLst/>
          </a:prstGeom>
          <a:ln w="10122">
            <a:solidFill>
              <a:srgbClr val="FF0000"/>
            </a:solidFill>
          </a:ln>
        </p:spPr>
        <p:txBody>
          <a:bodyPr vert="horz" wrap="square" lIns="0" tIns="209540" rIns="0" bIns="0" rtlCol="0">
            <a:spAutoFit/>
          </a:bodyPr>
          <a:lstStyle/>
          <a:p>
            <a:pPr marL="1755397">
              <a:spcBef>
                <a:spcPts val="1650"/>
              </a:spcBef>
            </a:pPr>
            <a:r>
              <a:rPr sz="1967" spc="-11" dirty="0" err="1">
                <a:solidFill>
                  <a:srgbClr val="FF0000"/>
                </a:solidFill>
                <a:latin typeface="Arial"/>
                <a:cs typeface="Arial"/>
              </a:rPr>
              <a:t>Descrip</a:t>
            </a:r>
            <a:r>
              <a:rPr lang="es-EC" sz="1967" spc="-11" dirty="0" err="1">
                <a:solidFill>
                  <a:srgbClr val="FF0000"/>
                </a:solidFill>
                <a:latin typeface="Arial"/>
                <a:cs typeface="Arial"/>
              </a:rPr>
              <a:t>ción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 de la clase </a:t>
            </a:r>
            <a:r>
              <a:rPr sz="1967" spc="-11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Juego</a:t>
            </a:r>
            <a:r>
              <a:rPr sz="1967" spc="-11" dirty="0">
                <a:solidFill>
                  <a:srgbClr val="FF0000"/>
                </a:solidFill>
                <a:latin typeface="Arial"/>
                <a:cs typeface="Arial"/>
              </a:rPr>
              <a:t>”</a:t>
            </a:r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755397">
              <a:spcBef>
                <a:spcPts val="1650"/>
              </a:spcBef>
            </a:pPr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755397">
              <a:spcBef>
                <a:spcPts val="1650"/>
              </a:spcBef>
            </a:pPr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755397">
              <a:spcBef>
                <a:spcPts val="1650"/>
              </a:spcBef>
            </a:pPr>
            <a:endParaRPr sz="19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2420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350186" y="1783168"/>
            <a:ext cx="8600657" cy="550568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6" y="130713"/>
            <a:ext cx="10010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Agregando Jerarquía de Clases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Es posible observar la descripción de una clase.</a:t>
            </a:r>
            <a:endParaRPr lang="es-EC" sz="2185" dirty="0">
              <a:latin typeface="Arial"/>
              <a:cs typeface="Arial"/>
            </a:endParaRPr>
          </a:p>
          <a:p>
            <a:pPr marL="632775">
              <a:spcBef>
                <a:spcPts val="55"/>
              </a:spcBef>
            </a:pPr>
            <a:r>
              <a:rPr lang="es-EC" sz="2185" spc="-66" dirty="0" err="1">
                <a:latin typeface="Arial"/>
                <a:cs typeface="Arial"/>
              </a:rPr>
              <a:t>Class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-66" dirty="0" err="1">
                <a:latin typeface="Arial"/>
                <a:cs typeface="Arial"/>
              </a:rPr>
              <a:t>hierarchy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</a:t>
            </a:r>
            <a:r>
              <a:rPr lang="es-EC" sz="2185" spc="-500" dirty="0">
                <a:latin typeface="Lucida Sans Unicode"/>
                <a:cs typeface="Lucida Sans Unicode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Usage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-22" dirty="0">
                <a:latin typeface="Arial"/>
                <a:cs typeface="Arial"/>
              </a:rPr>
              <a:t>. </a:t>
            </a:r>
            <a:r>
              <a:rPr lang="es-EC" sz="2185" spc="-11" dirty="0">
                <a:latin typeface="Arial"/>
                <a:cs typeface="Arial"/>
              </a:rPr>
              <a:t>. .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9037" y="4029841"/>
            <a:ext cx="393362" cy="184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3514965" y="5104723"/>
            <a:ext cx="6435878" cy="2124313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/>
          <p:nvPr/>
        </p:nvSpPr>
        <p:spPr>
          <a:xfrm>
            <a:off x="3555726" y="5584861"/>
            <a:ext cx="865912" cy="394101"/>
          </a:xfrm>
          <a:custGeom>
            <a:avLst/>
            <a:gdLst/>
            <a:ahLst/>
            <a:cxnLst/>
            <a:rect l="l" t="t" r="r" b="b"/>
            <a:pathLst>
              <a:path w="396239" h="180339">
                <a:moveTo>
                  <a:pt x="0" y="180001"/>
                </a:moveTo>
                <a:lnTo>
                  <a:pt x="396007" y="180001"/>
                </a:lnTo>
                <a:lnTo>
                  <a:pt x="396007" y="0"/>
                </a:lnTo>
                <a:lnTo>
                  <a:pt x="0" y="0"/>
                </a:lnTo>
                <a:lnTo>
                  <a:pt x="0" y="180001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6689307" y="5529528"/>
                <a:ext cx="1279440" cy="329335"/>
              </a:xfrm>
              <a:prstGeom prst="rect">
                <a:avLst/>
              </a:prstGeom>
            </p:spPr>
            <p:txBody>
              <a:bodyPr vert="horz" wrap="square" lIns="0" tIns="26366" rIns="0" bIns="0" rtlCol="0">
                <a:spAutoFit/>
              </a:bodyPr>
              <a:lstStyle/>
              <a:p>
                <a:pPr marL="27753">
                  <a:spcBef>
                    <a:spcPts val="208"/>
                  </a:spcBef>
                </a:pP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Juego </a:t>
                </a:r>
                <a14:m>
                  <m:oMath xmlns:m="http://schemas.openxmlformats.org/officeDocument/2006/math">
                    <m:r>
                      <a:rPr lang="es-EC" sz="19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sz="1967" spc="-164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1967" spc="317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T</a:t>
                </a:r>
                <a:endParaRPr sz="1967" dirty="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425" y="2530304"/>
                <a:ext cx="585470" cy="150682"/>
              </a:xfrm>
              <a:prstGeom prst="rect">
                <a:avLst/>
              </a:prstGeom>
              <a:blipFill rotWithShape="0">
                <a:blip r:embed="rId4"/>
                <a:stretch>
                  <a:fillRect l="-10417" t="-24000" r="-8333" b="-48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4867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173340" y="1573635"/>
            <a:ext cx="8774405" cy="532990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4"/>
            <a:ext cx="6161185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Agregando Jerarquía de Clases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Es posible observar la descripción de una clase.</a:t>
            </a:r>
            <a:endParaRPr lang="es-EC" sz="2185" dirty="0">
              <a:latin typeface="Arial"/>
              <a:cs typeface="Arial"/>
            </a:endParaRPr>
          </a:p>
          <a:p>
            <a:pPr marL="632775">
              <a:spcBef>
                <a:spcPts val="55"/>
              </a:spcBef>
            </a:pPr>
            <a:r>
              <a:rPr lang="es-EC" sz="2185" spc="-66" dirty="0" err="1">
                <a:latin typeface="Arial"/>
                <a:cs typeface="Arial"/>
              </a:rPr>
              <a:t>Class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-66" dirty="0" err="1">
                <a:latin typeface="Arial"/>
                <a:cs typeface="Arial"/>
              </a:rPr>
              <a:t>hierarchy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</a:t>
            </a:r>
            <a:r>
              <a:rPr lang="es-EC" sz="2185" spc="-500" dirty="0">
                <a:latin typeface="Lucida Sans Unicode"/>
                <a:cs typeface="Lucida Sans Unicode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Usage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-22" dirty="0">
                <a:latin typeface="Arial"/>
                <a:cs typeface="Arial"/>
              </a:rPr>
              <a:t>. </a:t>
            </a:r>
            <a:r>
              <a:rPr lang="es-EC" sz="2185" spc="-11" dirty="0">
                <a:latin typeface="Arial"/>
                <a:cs typeface="Arial"/>
              </a:rPr>
              <a:t>. .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4410" y="3747079"/>
            <a:ext cx="393362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/>
          <p:nvPr/>
        </p:nvSpPr>
        <p:spPr>
          <a:xfrm>
            <a:off x="3348442" y="4780554"/>
            <a:ext cx="6599303" cy="1936959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/>
          <p:nvPr/>
        </p:nvSpPr>
        <p:spPr>
          <a:xfrm>
            <a:off x="3348442" y="6112725"/>
            <a:ext cx="2164779" cy="394101"/>
          </a:xfrm>
          <a:custGeom>
            <a:avLst/>
            <a:gdLst/>
            <a:ahLst/>
            <a:cxnLst/>
            <a:rect l="l" t="t" r="r" b="b"/>
            <a:pathLst>
              <a:path w="864235" h="180339">
                <a:moveTo>
                  <a:pt x="0" y="180001"/>
                </a:moveTo>
                <a:lnTo>
                  <a:pt x="864008" y="180001"/>
                </a:lnTo>
                <a:lnTo>
                  <a:pt x="864008" y="0"/>
                </a:lnTo>
                <a:lnTo>
                  <a:pt x="0" y="0"/>
                </a:lnTo>
                <a:lnTo>
                  <a:pt x="0" y="180001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5779322" y="5041391"/>
                <a:ext cx="3230851" cy="1243422"/>
              </a:xfrm>
              <a:prstGeom prst="rect">
                <a:avLst/>
              </a:prstGeom>
            </p:spPr>
            <p:txBody>
              <a:bodyPr vert="horz" wrap="square" lIns="0" tIns="27754" rIns="0" bIns="0" rtlCol="0">
                <a:spAutoFit/>
              </a:bodyPr>
              <a:lstStyle/>
              <a:p>
                <a:pPr marR="11101" indent="27753">
                  <a:lnSpc>
                    <a:spcPct val="131200"/>
                  </a:lnSpc>
                  <a:spcBef>
                    <a:spcPts val="219"/>
                  </a:spcBef>
                </a:pP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Juego </a:t>
                </a:r>
                <a14:m>
                  <m:oMath xmlns:m="http://schemas.openxmlformats.org/officeDocument/2006/math">
                    <m:r>
                      <a:rPr lang="es-EC" sz="1967" i="1" spc="-109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⊓</m:t>
                    </m:r>
                  </m:oMath>
                </a14:m>
                <a:r>
                  <a:rPr sz="1967" spc="-109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lang="es-EC" sz="1967" i="1" spc="-22" dirty="0">
                    <a:solidFill>
                      <a:srgbClr val="FF0000"/>
                    </a:solidFill>
                    <a:latin typeface="Arial"/>
                    <a:cs typeface="Arial"/>
                  </a:rPr>
                  <a:t>DificultadJuego</a:t>
                </a:r>
                <a:r>
                  <a:rPr sz="1967" i="1" spc="-22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9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sz="1967" spc="-208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1967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⊥  </a:t>
                </a: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Juego</a:t>
                </a:r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967" i="1" spc="-109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⊓</m:t>
                    </m:r>
                  </m:oMath>
                </a14:m>
                <a:r>
                  <a:rPr sz="1967" spc="-109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TipoJuego</a:t>
                </a:r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9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sz="1967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⊥  </a:t>
                </a:r>
                <a:endParaRPr lang="es-EC" sz="1967" dirty="0">
                  <a:solidFill>
                    <a:srgbClr val="FF0000"/>
                  </a:solidFill>
                  <a:latin typeface="Lucida Sans Unicode"/>
                  <a:cs typeface="Lucida Sans Unicode"/>
                </a:endParaRPr>
              </a:p>
              <a:p>
                <a:pPr marR="11101" indent="27753">
                  <a:lnSpc>
                    <a:spcPct val="131200"/>
                  </a:lnSpc>
                  <a:spcBef>
                    <a:spcPts val="219"/>
                  </a:spcBef>
                </a:pP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Juego</a:t>
                </a:r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967" i="1" spc="-109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⊓ </m:t>
                    </m:r>
                  </m:oMath>
                </a14:m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Plat</a:t>
                </a: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a</a:t>
                </a:r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form</a:t>
                </a:r>
                <a:r>
                  <a:rPr lang="es-EC"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a</a:t>
                </a:r>
                <a:r>
                  <a:rPr sz="1967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9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sz="1967" spc="-208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1967" dirty="0">
                    <a:solidFill>
                      <a:srgbClr val="FF0000"/>
                    </a:solidFill>
                    <a:latin typeface="Lucida Sans Unicode"/>
                    <a:cs typeface="Lucida Sans Unicode"/>
                  </a:rPr>
                  <a:t>⊥</a:t>
                </a:r>
                <a:endParaRPr sz="1967" dirty="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17" y="2306933"/>
                <a:ext cx="1478433" cy="557204"/>
              </a:xfrm>
              <a:prstGeom prst="rect">
                <a:avLst/>
              </a:prstGeom>
              <a:blipFill rotWithShape="0">
                <a:blip r:embed="rId4"/>
                <a:stretch>
                  <a:fillRect l="-4959" t="-1087" r="-8264" b="-13043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5468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850621" y="1783168"/>
            <a:ext cx="8992159" cy="544586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6" y="130714"/>
            <a:ext cx="932509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Agregando Jerarquía de Clases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8375" y="751715"/>
            <a:ext cx="673301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Es posible observar la descripción de una clase.</a:t>
            </a:r>
            <a:endParaRPr lang="es-EC" sz="2185" dirty="0">
              <a:latin typeface="Arial"/>
              <a:cs typeface="Arial"/>
            </a:endParaRPr>
          </a:p>
          <a:p>
            <a:pPr marL="632775">
              <a:spcBef>
                <a:spcPts val="55"/>
              </a:spcBef>
            </a:pPr>
            <a:r>
              <a:rPr lang="es-EC" sz="2185" spc="-66" dirty="0" err="1">
                <a:latin typeface="Arial"/>
                <a:cs typeface="Arial"/>
              </a:rPr>
              <a:t>Class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-66" dirty="0" err="1">
                <a:latin typeface="Arial"/>
                <a:cs typeface="Arial"/>
              </a:rPr>
              <a:t>hierarchy</a:t>
            </a:r>
            <a:r>
              <a:rPr lang="es-EC" sz="2185" spc="-6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</a:t>
            </a:r>
            <a:r>
              <a:rPr lang="es-EC" sz="2185" spc="-500" dirty="0">
                <a:latin typeface="Lucida Sans Unicode"/>
                <a:cs typeface="Lucida Sans Unicode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Usage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-22" dirty="0">
                <a:latin typeface="Arial"/>
                <a:cs typeface="Arial"/>
              </a:rPr>
              <a:t>. </a:t>
            </a:r>
            <a:r>
              <a:rPr lang="es-EC" sz="2185" spc="-11" dirty="0">
                <a:latin typeface="Arial"/>
                <a:cs typeface="Arial"/>
              </a:rPr>
              <a:t>. .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896" y="4013464"/>
            <a:ext cx="393362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7" name="object 7"/>
          <p:cNvSpPr txBox="1"/>
          <p:nvPr/>
        </p:nvSpPr>
        <p:spPr>
          <a:xfrm>
            <a:off x="3132785" y="4304105"/>
            <a:ext cx="6660857" cy="2777546"/>
          </a:xfrm>
          <a:prstGeom prst="rect">
            <a:avLst/>
          </a:prstGeom>
          <a:ln w="10122">
            <a:solidFill>
              <a:srgbClr val="FF0000"/>
            </a:solidFill>
          </a:ln>
        </p:spPr>
        <p:txBody>
          <a:bodyPr vert="horz" wrap="square" lIns="0" tIns="152645" rIns="0" bIns="0" rtlCol="0">
            <a:spAutoFit/>
          </a:bodyPr>
          <a:lstStyle/>
          <a:p>
            <a:pPr>
              <a:spcBef>
                <a:spcPts val="66"/>
              </a:spcBef>
            </a:pPr>
            <a:endParaRPr sz="3278" dirty="0">
              <a:latin typeface="Times New Roman"/>
              <a:cs typeface="Times New Roman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  <a:p>
            <a:pPr marR="70769" algn="r"/>
            <a:endParaRPr lang="es-EC" sz="1967" spc="-1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9542495" y="4532137"/>
            <a:ext cx="0" cy="333043"/>
          </a:xfrm>
          <a:prstGeom prst="straightConnector1">
            <a:avLst/>
          </a:prstGeom>
          <a:ln>
            <a:solidFill>
              <a:srgbClr val="FF0000"/>
            </a:solidFill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9692637" y="5162734"/>
            <a:ext cx="0" cy="333043"/>
          </a:xfrm>
          <a:prstGeom prst="straightConnector1">
            <a:avLst/>
          </a:prstGeom>
          <a:ln>
            <a:solidFill>
              <a:srgbClr val="FF0000"/>
            </a:solidFill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7873550" y="4254612"/>
            <a:ext cx="1819088" cy="395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83260" algn="r">
              <a:spcBef>
                <a:spcPts val="1202"/>
              </a:spcBef>
            </a:pP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Borrar</a:t>
            </a:r>
            <a:r>
              <a:rPr lang="es-EC" sz="1967" spc="-1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axioma</a:t>
            </a:r>
            <a:endParaRPr lang="es-EC" sz="1967" dirty="0">
              <a:latin typeface="Arial"/>
              <a:cs typeface="Arial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7957249" y="5163535"/>
            <a:ext cx="1763367" cy="395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70769" algn="r"/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Editar</a:t>
            </a:r>
            <a:r>
              <a:rPr lang="es-EC" sz="1967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axioma</a:t>
            </a:r>
          </a:p>
        </p:txBody>
      </p:sp>
    </p:spTree>
    <p:extLst>
      <p:ext uri="{BB962C8B-B14F-4D97-AF65-F5344CB8AC3E}">
        <p14:creationId xmlns:p14="http://schemas.microsoft.com/office/powerpoint/2010/main" val="6295959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9916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Fin Ejercicio 1 –OWL</a:t>
            </a:r>
            <a:br>
              <a:rPr lang="es-EC" dirty="0" smtClean="0"/>
            </a:br>
            <a:r>
              <a:rPr lang="es-EC" dirty="0"/>
              <a:t>A</a:t>
            </a:r>
            <a:r>
              <a:rPr lang="es-EC" dirty="0" smtClean="0"/>
              <a:t>gregando Clases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18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416128"/>
            <a:ext cx="38256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Prop</a:t>
            </a:r>
            <a:r>
              <a:rPr lang="es-EC" spc="-5" dirty="0" err="1"/>
              <a:t>iedades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839" y="463524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 txBox="1"/>
          <p:nvPr/>
        </p:nvSpPr>
        <p:spPr>
          <a:xfrm>
            <a:off x="852810" y="1243159"/>
            <a:ext cx="9218289" cy="58798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Dos tipos de </a:t>
            </a:r>
            <a:r>
              <a:rPr sz="2500" spc="-5" dirty="0" smtClean="0">
                <a:latin typeface="Verdana"/>
                <a:cs typeface="Verdana"/>
              </a:rPr>
              <a:t>prop</a:t>
            </a:r>
            <a:r>
              <a:rPr lang="es-EC" sz="2500" spc="-5" dirty="0" err="1" smtClean="0">
                <a:latin typeface="Verdana"/>
                <a:cs typeface="Verdana"/>
              </a:rPr>
              <a:t>iedades</a:t>
            </a:r>
            <a:r>
              <a:rPr sz="2500" spc="-5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355"/>
              </a:spcBef>
              <a:buChar char="–"/>
              <a:tabLst>
                <a:tab pos="756285" algn="l"/>
              </a:tabLst>
            </a:pPr>
            <a:r>
              <a:rPr lang="es-EC" sz="2300" spc="-5" dirty="0" smtClean="0">
                <a:latin typeface="Verdana"/>
                <a:cs typeface="Verdana"/>
              </a:rPr>
              <a:t>Propiedad </a:t>
            </a:r>
            <a:r>
              <a:rPr sz="2300" spc="-5" dirty="0" smtClean="0">
                <a:latin typeface="Verdana"/>
                <a:cs typeface="Verdana"/>
              </a:rPr>
              <a:t>Objet</a:t>
            </a:r>
            <a:r>
              <a:rPr lang="es-EC" sz="2300" spc="-5" dirty="0" smtClean="0">
                <a:latin typeface="Verdana"/>
                <a:cs typeface="Verdana"/>
              </a:rPr>
              <a:t>o</a:t>
            </a:r>
            <a:r>
              <a:rPr sz="2300" spc="-5" dirty="0" smtClean="0">
                <a:latin typeface="Verdana"/>
                <a:cs typeface="Verdana"/>
              </a:rPr>
              <a:t>: </a:t>
            </a:r>
            <a:r>
              <a:rPr sz="2300" spc="-10" dirty="0" smtClean="0">
                <a:latin typeface="Courier New"/>
                <a:cs typeface="Courier New"/>
              </a:rPr>
              <a:t>re</a:t>
            </a:r>
            <a:r>
              <a:rPr lang="es-EC" sz="2300" spc="-10" dirty="0" smtClean="0">
                <a:latin typeface="Courier New"/>
                <a:cs typeface="Courier New"/>
              </a:rPr>
              <a:t>curso</a:t>
            </a:r>
            <a:r>
              <a:rPr sz="2300" spc="-10" dirty="0" smtClean="0">
                <a:latin typeface="Courier New"/>
                <a:cs typeface="Courier New"/>
              </a:rPr>
              <a:t> </a:t>
            </a:r>
            <a:r>
              <a:rPr sz="2300" spc="-5" dirty="0" smtClean="0">
                <a:latin typeface="Courier New"/>
                <a:cs typeface="Courier New"/>
              </a:rPr>
              <a:t>prop</a:t>
            </a:r>
            <a:r>
              <a:rPr lang="es-EC" sz="2300" spc="-5" dirty="0" err="1" smtClean="0">
                <a:latin typeface="Courier New"/>
                <a:cs typeface="Courier New"/>
              </a:rPr>
              <a:t>iedad</a:t>
            </a:r>
            <a:r>
              <a:rPr sz="2300" spc="10" dirty="0" smtClean="0">
                <a:latin typeface="Courier New"/>
                <a:cs typeface="Courier New"/>
              </a:rPr>
              <a:t> </a:t>
            </a:r>
            <a:r>
              <a:rPr sz="2300" spc="-10" dirty="0" smtClean="0">
                <a:latin typeface="Courier New"/>
                <a:cs typeface="Courier New"/>
              </a:rPr>
              <a:t>re</a:t>
            </a:r>
            <a:r>
              <a:rPr lang="es-EC" sz="2300" spc="-10" dirty="0" smtClean="0">
                <a:latin typeface="Courier New"/>
                <a:cs typeface="Courier New"/>
              </a:rPr>
              <a:t>curso</a:t>
            </a:r>
            <a:endParaRPr sz="2300" dirty="0">
              <a:latin typeface="Courier New"/>
              <a:cs typeface="Courier New"/>
            </a:endParaRPr>
          </a:p>
          <a:p>
            <a:pPr marL="977265" algn="ctr">
              <a:lnSpc>
                <a:spcPct val="100000"/>
              </a:lnSpc>
              <a:spcBef>
                <a:spcPts val="770"/>
              </a:spcBef>
            </a:pPr>
            <a:r>
              <a:rPr sz="2400" b="1" dirty="0">
                <a:solidFill>
                  <a:schemeClr val="tx2"/>
                </a:solidFill>
                <a:latin typeface="Courier New" panose="02070309020205020404" pitchFamily="49" charset="0"/>
              </a:rPr>
              <a:t>owl:ObjectProperty</a:t>
            </a:r>
          </a:p>
          <a:p>
            <a:pPr marL="755650" lvl="1" indent="-286385">
              <a:lnSpc>
                <a:spcPct val="100000"/>
              </a:lnSpc>
              <a:spcBef>
                <a:spcPts val="360"/>
              </a:spcBef>
              <a:buChar char="–"/>
              <a:tabLst>
                <a:tab pos="756285" algn="l"/>
              </a:tabLst>
            </a:pPr>
            <a:r>
              <a:rPr lang="es-EC" sz="2300" spc="-5" dirty="0" smtClean="0">
                <a:latin typeface="Verdana"/>
                <a:cs typeface="Verdana"/>
              </a:rPr>
              <a:t>Propiedad </a:t>
            </a:r>
            <a:r>
              <a:rPr lang="es-EC" sz="2300" spc="-5" dirty="0" err="1" smtClean="0">
                <a:latin typeface="Verdana"/>
                <a:cs typeface="Verdana"/>
              </a:rPr>
              <a:t>TipoDato</a:t>
            </a:r>
            <a:r>
              <a:rPr sz="2300" spc="-5" dirty="0" smtClean="0">
                <a:latin typeface="Verdana"/>
                <a:cs typeface="Verdana"/>
              </a:rPr>
              <a:t>: </a:t>
            </a:r>
            <a:r>
              <a:rPr sz="2300" spc="-10" dirty="0" smtClean="0">
                <a:latin typeface="Courier New"/>
                <a:cs typeface="Courier New"/>
              </a:rPr>
              <a:t>re</a:t>
            </a:r>
            <a:r>
              <a:rPr lang="es-EC" sz="2300" spc="-10" dirty="0" smtClean="0">
                <a:latin typeface="Courier New"/>
                <a:cs typeface="Courier New"/>
              </a:rPr>
              <a:t>curso</a:t>
            </a:r>
            <a:r>
              <a:rPr sz="2300" spc="-10" dirty="0" smtClean="0">
                <a:latin typeface="Courier New"/>
                <a:cs typeface="Courier New"/>
              </a:rPr>
              <a:t> </a:t>
            </a:r>
            <a:r>
              <a:rPr sz="2300" spc="-5" dirty="0" smtClean="0">
                <a:latin typeface="Courier New"/>
                <a:cs typeface="Courier New"/>
              </a:rPr>
              <a:t>prop</a:t>
            </a:r>
            <a:r>
              <a:rPr lang="es-EC" sz="2300" spc="-5" dirty="0" err="1" smtClean="0">
                <a:latin typeface="Courier New"/>
                <a:cs typeface="Courier New"/>
              </a:rPr>
              <a:t>iedad</a:t>
            </a:r>
            <a:r>
              <a:rPr sz="2300" spc="30" dirty="0" smtClean="0">
                <a:latin typeface="Courier New"/>
                <a:cs typeface="Courier New"/>
              </a:rPr>
              <a:t> </a:t>
            </a:r>
            <a:r>
              <a:rPr lang="es-EC" sz="2300" spc="-5" dirty="0" smtClean="0">
                <a:latin typeface="Courier New"/>
                <a:cs typeface="Courier New"/>
              </a:rPr>
              <a:t>valor</a:t>
            </a:r>
            <a:endParaRPr sz="2300" dirty="0">
              <a:latin typeface="Courier New"/>
              <a:cs typeface="Courier New"/>
            </a:endParaRPr>
          </a:p>
          <a:p>
            <a:pPr marL="977265" algn="ctr">
              <a:spcBef>
                <a:spcPts val="770"/>
              </a:spcBef>
            </a:pPr>
            <a:r>
              <a:rPr lang="es-EC" sz="2400" dirty="0" smtClean="0">
                <a:solidFill>
                  <a:srgbClr val="00279F"/>
                </a:solidFill>
                <a:latin typeface="Verdana"/>
                <a:cs typeface="Verdana"/>
              </a:rPr>
              <a:t>   </a:t>
            </a:r>
            <a:r>
              <a:rPr sz="2400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owl:DatatypeProperty</a:t>
            </a:r>
            <a:endParaRPr sz="24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s-EC" sz="2400" dirty="0" smtClean="0">
                <a:latin typeface="Verdana"/>
                <a:cs typeface="Verdana"/>
              </a:rPr>
              <a:t>Estos se hicieron por separado para facilitar la creación de razonamientos sólidos y completos.</a:t>
            </a: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endParaRPr lang="es-EC" sz="24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s-EC" sz="2400" dirty="0" smtClean="0">
                <a:latin typeface="Verdana"/>
                <a:cs typeface="Verdana"/>
              </a:rPr>
              <a:t>Una propiedad tiene las mismas </a:t>
            </a:r>
            <a:r>
              <a:rPr sz="2400" dirty="0" smtClean="0">
                <a:latin typeface="Verdana"/>
                <a:cs typeface="Verdana"/>
              </a:rPr>
              <a:t>“</a:t>
            </a:r>
            <a:r>
              <a:rPr lang="es-EC" sz="2400" dirty="0" smtClean="0">
                <a:latin typeface="Verdana"/>
                <a:cs typeface="Verdana"/>
              </a:rPr>
              <a:t>características</a:t>
            </a:r>
            <a:r>
              <a:rPr sz="2400" dirty="0" smtClean="0">
                <a:latin typeface="Verdana"/>
                <a:cs typeface="Verdana"/>
              </a:rPr>
              <a:t>” us</a:t>
            </a:r>
            <a:r>
              <a:rPr lang="es-EC" sz="2400" dirty="0" err="1" smtClean="0">
                <a:latin typeface="Verdana"/>
                <a:cs typeface="Verdana"/>
              </a:rPr>
              <a:t>adas</a:t>
            </a:r>
            <a:r>
              <a:rPr sz="2400" dirty="0" smtClean="0">
                <a:latin typeface="Verdana"/>
                <a:cs typeface="Verdana"/>
              </a:rPr>
              <a:t> </a:t>
            </a:r>
            <a:r>
              <a:rPr lang="es-EC" sz="2400" dirty="0" smtClean="0">
                <a:latin typeface="Verdana"/>
                <a:cs typeface="Verdana"/>
              </a:rPr>
              <a:t>en</a:t>
            </a:r>
            <a:r>
              <a:rPr sz="2400" spc="-15" dirty="0" smtClean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RDF-S: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400" b="1" dirty="0">
                <a:solidFill>
                  <a:schemeClr val="tx2"/>
                </a:solidFill>
                <a:latin typeface="Courier New" panose="02070309020205020404" pitchFamily="49" charset="0"/>
              </a:rPr>
              <a:t>rdfs:subPropertyOf, </a:t>
            </a:r>
            <a:endParaRPr lang="es-EC" sz="24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755650" lvl="1" indent="-285750">
              <a:lnSpc>
                <a:spcPct val="10000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400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rdfs:domain</a:t>
            </a:r>
            <a:r>
              <a:rPr sz="24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>
                <a:latin typeface="Verdana"/>
                <a:cs typeface="Verdana"/>
              </a:rPr>
              <a:t>y</a:t>
            </a:r>
            <a:r>
              <a:rPr lang="es-EC" sz="24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</a:p>
          <a:p>
            <a:pPr marL="755650" lvl="1" indent="-285750">
              <a:lnSpc>
                <a:spcPct val="10000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400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rdfs:range</a:t>
            </a:r>
            <a:endParaRPr sz="2400" b="1" dirty="0">
              <a:solidFill>
                <a:schemeClr val="tx2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543" y="470408"/>
            <a:ext cx="666220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Limita</a:t>
            </a:r>
            <a:r>
              <a:rPr lang="es-EC" sz="3200" spc="-5" dirty="0" err="1" smtClean="0"/>
              <a:t>ciones</a:t>
            </a:r>
            <a:r>
              <a:rPr lang="es-EC" sz="3200" spc="-5" dirty="0" smtClean="0"/>
              <a:t> de </a:t>
            </a:r>
            <a:r>
              <a:rPr sz="3200" spc="-5" dirty="0" smtClean="0"/>
              <a:t>RDFS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548007" y="3617235"/>
            <a:ext cx="75565" cy="3403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2200" dirty="0">
                <a:latin typeface="Verdana"/>
                <a:cs typeface="Verdana"/>
              </a:rPr>
              <a:t>’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839" y="37779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011" y="1223865"/>
            <a:ext cx="8415655" cy="58560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98450" indent="-286385" algn="just">
              <a:lnSpc>
                <a:spcPct val="100000"/>
              </a:lnSpc>
              <a:spcBef>
                <a:spcPts val="645"/>
              </a:spcBef>
              <a:buChar char="–"/>
              <a:tabLst>
                <a:tab pos="299085" algn="l"/>
              </a:tabLst>
            </a:pPr>
            <a:r>
              <a:rPr lang="es-EC" sz="2300" spc="-5" dirty="0">
                <a:latin typeface="Verdana"/>
                <a:cs typeface="Verdana"/>
              </a:rPr>
              <a:t>Sin propiedades transitivas, inversas o simétricas.</a:t>
            </a:r>
          </a:p>
          <a:p>
            <a:pPr marL="755650" lvl="1" indent="-286385" algn="just">
              <a:spcBef>
                <a:spcPts val="645"/>
              </a:spcBef>
              <a:buChar char="–"/>
              <a:tabLst>
                <a:tab pos="299085" algn="l"/>
              </a:tabLst>
            </a:pPr>
            <a:r>
              <a:rPr lang="es-EC"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se puede </a:t>
            </a:r>
            <a:r>
              <a:rPr lang="es-EC" sz="2300" spc="-5" dirty="0">
                <a:latin typeface="Verdana"/>
                <a:cs typeface="Verdana"/>
              </a:rPr>
              <a:t>decir que </a:t>
            </a:r>
            <a:r>
              <a:rPr lang="es-EC" sz="2300" b="1" spc="-5" dirty="0" err="1" smtClean="0">
                <a:latin typeface="Verdana"/>
                <a:cs typeface="Verdana"/>
              </a:rPr>
              <a:t>esParteDe</a:t>
            </a:r>
            <a:r>
              <a:rPr lang="es-EC" sz="2300" spc="-5" dirty="0" smtClean="0">
                <a:latin typeface="Verdana"/>
                <a:cs typeface="Verdana"/>
              </a:rPr>
              <a:t> </a:t>
            </a:r>
            <a:r>
              <a:rPr lang="es-EC" sz="2300" spc="-5" dirty="0">
                <a:latin typeface="Verdana"/>
                <a:cs typeface="Verdana"/>
              </a:rPr>
              <a:t>es una propiedad transitiva, que </a:t>
            </a:r>
            <a:r>
              <a:rPr lang="es-EC" sz="2300" b="1" spc="-5" dirty="0" err="1" smtClean="0">
                <a:latin typeface="Verdana"/>
                <a:cs typeface="Verdana"/>
              </a:rPr>
              <a:t>tieneParte</a:t>
            </a:r>
            <a:r>
              <a:rPr lang="es-EC" sz="2300" spc="-5" dirty="0" smtClean="0">
                <a:latin typeface="Verdana"/>
                <a:cs typeface="Verdana"/>
              </a:rPr>
              <a:t> </a:t>
            </a:r>
            <a:r>
              <a:rPr lang="es-EC" sz="2300" spc="-5" dirty="0">
                <a:latin typeface="Verdana"/>
                <a:cs typeface="Verdana"/>
              </a:rPr>
              <a:t>es el inverso de </a:t>
            </a:r>
            <a:r>
              <a:rPr lang="es-EC" sz="2300" b="1" spc="-5" dirty="0" err="1" smtClean="0">
                <a:latin typeface="Verdana"/>
                <a:cs typeface="Verdana"/>
              </a:rPr>
              <a:t>esParteDe</a:t>
            </a:r>
            <a:r>
              <a:rPr lang="es-EC" sz="2300" spc="-5" dirty="0" smtClean="0">
                <a:latin typeface="Verdana"/>
                <a:cs typeface="Verdana"/>
              </a:rPr>
              <a:t> </a:t>
            </a:r>
            <a:r>
              <a:rPr lang="es-EC" sz="2300" spc="-5" dirty="0">
                <a:latin typeface="Verdana"/>
                <a:cs typeface="Verdana"/>
              </a:rPr>
              <a:t>o que </a:t>
            </a:r>
            <a:r>
              <a:rPr lang="es-EC" sz="2300" spc="-5" dirty="0" smtClean="0">
                <a:latin typeface="Verdana"/>
                <a:cs typeface="Verdana"/>
              </a:rPr>
              <a:t>dos propiedades son simétricas</a:t>
            </a:r>
          </a:p>
          <a:p>
            <a:pPr marL="298450" indent="-286385" algn="just">
              <a:lnSpc>
                <a:spcPct val="100000"/>
              </a:lnSpc>
              <a:spcBef>
                <a:spcPts val="645"/>
              </a:spcBef>
              <a:buChar char="–"/>
              <a:tabLst>
                <a:tab pos="299085" algn="l"/>
              </a:tabLst>
            </a:pPr>
            <a:endParaRPr sz="3200" dirty="0">
              <a:latin typeface="Times New Roman"/>
              <a:cs typeface="Times New Roman"/>
            </a:endParaRPr>
          </a:p>
          <a:p>
            <a:pPr marL="298450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lang="es-EC"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desigual/igualdad</a:t>
            </a:r>
            <a:endParaRPr lang="es-EC" sz="2300" spc="-5" dirty="0">
              <a:latin typeface="Verdana"/>
              <a:cs typeface="Verdana"/>
            </a:endParaRPr>
          </a:p>
          <a:p>
            <a:pPr marL="755650" lvl="1" indent="-286385">
              <a:buChar char="–"/>
              <a:tabLst>
                <a:tab pos="299085" algn="l"/>
              </a:tabLst>
            </a:pPr>
            <a:r>
              <a:rPr lang="es-EC"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se puede </a:t>
            </a:r>
            <a:r>
              <a:rPr lang="es-EC" sz="2300" spc="-5" dirty="0">
                <a:latin typeface="Verdana"/>
                <a:cs typeface="Verdana"/>
              </a:rPr>
              <a:t>decir que una </a:t>
            </a:r>
            <a:r>
              <a:rPr lang="es-EC" sz="2300" spc="-5" dirty="0" smtClean="0">
                <a:latin typeface="Verdana"/>
                <a:cs typeface="Verdana"/>
              </a:rPr>
              <a:t>clase/instancia </a:t>
            </a:r>
            <a:r>
              <a:rPr lang="es-EC" sz="2300" spc="-5" dirty="0">
                <a:latin typeface="Verdana"/>
                <a:cs typeface="Verdana"/>
              </a:rPr>
              <a:t>es igual a otra </a:t>
            </a:r>
            <a:r>
              <a:rPr lang="es-EC" sz="2300" spc="-5" dirty="0" smtClean="0">
                <a:latin typeface="Verdana"/>
                <a:cs typeface="Verdana"/>
              </a:rPr>
              <a:t>clase/instancia</a:t>
            </a:r>
          </a:p>
          <a:p>
            <a:pPr marL="755650" lvl="1" indent="-286385">
              <a:buChar char="–"/>
              <a:tabLst>
                <a:tab pos="299085" algn="l"/>
              </a:tabLst>
            </a:pPr>
            <a:r>
              <a:rPr lang="es-EC" sz="2300" spc="-5" dirty="0" smtClean="0">
                <a:latin typeface="Verdana"/>
                <a:cs typeface="Verdana"/>
              </a:rPr>
              <a:t>No se puede decir </a:t>
            </a:r>
            <a:r>
              <a:rPr lang="es-EC" sz="2300" spc="-5" dirty="0">
                <a:latin typeface="Verdana"/>
                <a:cs typeface="Verdana"/>
              </a:rPr>
              <a:t>que las </a:t>
            </a:r>
            <a:r>
              <a:rPr lang="es-EC" sz="2300" spc="-5" dirty="0" smtClean="0">
                <a:latin typeface="Verdana"/>
                <a:cs typeface="Verdana"/>
              </a:rPr>
              <a:t>clases/instancias </a:t>
            </a:r>
            <a:r>
              <a:rPr lang="es-EC" sz="2300" spc="-5" dirty="0">
                <a:latin typeface="Verdana"/>
                <a:cs typeface="Verdana"/>
              </a:rPr>
              <a:t>son definitivamente </a:t>
            </a:r>
            <a:r>
              <a:rPr lang="es-EC" sz="2300" spc="-5" dirty="0" smtClean="0">
                <a:latin typeface="Verdana"/>
                <a:cs typeface="Verdana"/>
              </a:rPr>
              <a:t>diferentes/desunidas</a:t>
            </a:r>
            <a:r>
              <a:rPr lang="es-EC" sz="2300" spc="-5" dirty="0">
                <a:latin typeface="Verdana"/>
                <a:cs typeface="Verdana"/>
              </a:rPr>
              <a:t>.</a:t>
            </a:r>
            <a:r>
              <a:rPr sz="2200" spc="-5" dirty="0" smtClean="0">
                <a:latin typeface="Verdana"/>
                <a:cs typeface="Verdana"/>
              </a:rPr>
              <a:t>.</a:t>
            </a:r>
            <a:endParaRPr sz="22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Verdan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98450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2300" spc="-5" dirty="0">
                <a:latin typeface="Verdana"/>
                <a:cs typeface="Verdana"/>
              </a:rPr>
              <a:t>No </a:t>
            </a:r>
            <a:r>
              <a:rPr lang="es-EC" sz="2300" spc="-5" dirty="0" smtClean="0">
                <a:latin typeface="Verdana"/>
                <a:cs typeface="Verdana"/>
              </a:rPr>
              <a:t>combinación de clases</a:t>
            </a:r>
            <a:endParaRPr sz="2300" dirty="0">
              <a:latin typeface="Verdana"/>
              <a:cs typeface="Verdana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525"/>
              </a:spcBef>
              <a:buChar char="•"/>
              <a:tabLst>
                <a:tab pos="698500" algn="l"/>
              </a:tabLst>
            </a:pPr>
            <a:r>
              <a:rPr lang="es-EC" sz="2200" dirty="0" smtClean="0">
                <a:latin typeface="Verdana"/>
                <a:cs typeface="Verdana"/>
              </a:rPr>
              <a:t>No se puede </a:t>
            </a:r>
            <a:r>
              <a:rPr lang="es-EC" sz="2200" dirty="0">
                <a:latin typeface="Verdana"/>
                <a:cs typeface="Verdana"/>
              </a:rPr>
              <a:t>decir que una clase sea la unión, intersección, etc. de otras clases</a:t>
            </a:r>
            <a:endParaRPr sz="22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50900" y="313296"/>
            <a:ext cx="8184629" cy="615553"/>
          </a:xfrm>
        </p:spPr>
        <p:txBody>
          <a:bodyPr/>
          <a:lstStyle/>
          <a:p>
            <a:pPr algn="ctr"/>
            <a:r>
              <a:rPr lang="es-EC" spc="-5" dirty="0"/>
              <a:t>Propiedades</a:t>
            </a:r>
            <a:endParaRPr lang="es-EC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698500" y="1495425"/>
            <a:ext cx="9348495" cy="5186035"/>
          </a:xfrm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err="1">
                <a:solidFill>
                  <a:schemeClr val="tx1"/>
                </a:solidFill>
              </a:rPr>
              <a:t>ObjectProperty</a:t>
            </a:r>
            <a:r>
              <a:rPr lang="es-EC" sz="2500" dirty="0">
                <a:solidFill>
                  <a:schemeClr val="tx1"/>
                </a:solidFill>
              </a:rPr>
              <a:t>: Tipos de datos típicamente definidos por el </a:t>
            </a:r>
            <a:r>
              <a:rPr lang="es-EC" sz="2500" dirty="0" smtClean="0">
                <a:solidFill>
                  <a:schemeClr val="tx1"/>
                </a:solidFill>
              </a:rPr>
              <a:t>usuario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:dicta a </a:t>
            </a:r>
            <a:r>
              <a:rPr lang="es-EC" sz="2400" b="1" kern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owl:ObjectProperty</a:t>
            </a:r>
            <a:r>
              <a:rPr lang="es-EC" sz="2400" b="1" kern="1200" dirty="0" smtClean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;</a:t>
            </a:r>
            <a:endParaRPr lang="es-EC" sz="2400" b="1" kern="1200" dirty="0">
              <a:solidFill>
                <a:schemeClr val="tx1"/>
              </a:solidFill>
              <a:latin typeface="Courier New" panose="02070309020205020404" pitchFamily="49" charset="0"/>
              <a:cs typeface="+mn-c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rdfs:domain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 :Profesor;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rdfs:range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 :Curso .</a:t>
            </a: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endParaRPr lang="es-EC" sz="2500" dirty="0" smtClean="0">
              <a:solidFill>
                <a:schemeClr val="tx1"/>
              </a:solidFill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s-EC" sz="2500" dirty="0" err="1" smtClean="0">
                <a:solidFill>
                  <a:schemeClr val="tx1"/>
                </a:solidFill>
              </a:rPr>
              <a:t>Datatype</a:t>
            </a:r>
            <a:r>
              <a:rPr lang="es-EC" sz="2500" dirty="0" smtClean="0">
                <a:solidFill>
                  <a:schemeClr val="tx1"/>
                </a:solidFill>
              </a:rPr>
              <a:t> </a:t>
            </a:r>
            <a:r>
              <a:rPr lang="es-EC" sz="2500" dirty="0" err="1">
                <a:solidFill>
                  <a:schemeClr val="tx1"/>
                </a:solidFill>
              </a:rPr>
              <a:t>Properties</a:t>
            </a:r>
            <a:r>
              <a:rPr lang="es-EC" sz="2500" dirty="0">
                <a:solidFill>
                  <a:schemeClr val="tx1"/>
                </a:solidFill>
              </a:rPr>
              <a:t>: </a:t>
            </a:r>
            <a:r>
              <a:rPr lang="en-US" sz="2500" dirty="0">
                <a:solidFill>
                  <a:schemeClr val="tx1"/>
                </a:solidFill>
              </a:rPr>
              <a:t>OWL </a:t>
            </a:r>
            <a:r>
              <a:rPr lang="en-US" sz="2500" dirty="0" err="1">
                <a:solidFill>
                  <a:schemeClr val="tx1"/>
                </a:solidFill>
              </a:rPr>
              <a:t>usa</a:t>
            </a:r>
            <a:r>
              <a:rPr lang="en-US" sz="2500" dirty="0">
                <a:solidFill>
                  <a:schemeClr val="tx1"/>
                </a:solidFill>
              </a:rPr>
              <a:t> </a:t>
            </a:r>
            <a:r>
              <a:rPr lang="en-US" sz="2500" dirty="0" err="1">
                <a:solidFill>
                  <a:schemeClr val="tx1"/>
                </a:solidFill>
              </a:rPr>
              <a:t>los</a:t>
            </a:r>
            <a:r>
              <a:rPr lang="en-US" sz="2500" dirty="0">
                <a:solidFill>
                  <a:schemeClr val="tx1"/>
                </a:solidFill>
              </a:rPr>
              <a:t> </a:t>
            </a:r>
            <a:r>
              <a:rPr lang="en-US" sz="2500" dirty="0" err="1">
                <a:solidFill>
                  <a:schemeClr val="tx1"/>
                </a:solidFill>
              </a:rPr>
              <a:t>tipos</a:t>
            </a:r>
            <a:r>
              <a:rPr lang="en-US" sz="2500" dirty="0">
                <a:solidFill>
                  <a:schemeClr val="tx1"/>
                </a:solidFill>
              </a:rPr>
              <a:t> de </a:t>
            </a:r>
            <a:r>
              <a:rPr lang="en-US" sz="2500" dirty="0" err="1">
                <a:solidFill>
                  <a:schemeClr val="tx1"/>
                </a:solidFill>
              </a:rPr>
              <a:t>datos</a:t>
            </a:r>
            <a:r>
              <a:rPr lang="en-US" sz="2500" dirty="0">
                <a:solidFill>
                  <a:schemeClr val="tx1"/>
                </a:solidFill>
              </a:rPr>
              <a:t> de XML </a:t>
            </a:r>
            <a:r>
              <a:rPr lang="en-US" sz="2500" dirty="0" smtClean="0">
                <a:solidFill>
                  <a:schemeClr val="tx1"/>
                </a:solidFill>
              </a:rPr>
              <a:t>Schema</a:t>
            </a:r>
            <a:endParaRPr lang="en-US" sz="25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 smtClean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:edad </a:t>
            </a:r>
            <a:r>
              <a:rPr lang="es-EC" sz="2400" b="1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owl:DatatypeProperty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;</a:t>
            </a:r>
          </a:p>
          <a:p>
            <a:pPr algn="ctr"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rdfs:domain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 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foaf:Person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;</a:t>
            </a:r>
          </a:p>
          <a:p>
            <a:pPr algn="ctr"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rdfs:range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 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xsd:nonNegativeInteger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+mn-cs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6423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470408"/>
            <a:ext cx="9829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Jerarquía de </a:t>
            </a:r>
            <a:r>
              <a:rPr sz="3200" spc="-5" dirty="0" smtClean="0"/>
              <a:t>Prop</a:t>
            </a:r>
            <a:r>
              <a:rPr lang="es-EC" sz="3200" spc="-5" dirty="0" err="1" smtClean="0"/>
              <a:t>iedades</a:t>
            </a:r>
            <a:r>
              <a:rPr lang="es-EC" sz="3200" spc="-5" dirty="0" smtClean="0"/>
              <a:t>: </a:t>
            </a:r>
            <a:r>
              <a:rPr lang="es-EC" sz="3200" spc="-5" dirty="0" err="1" smtClean="0"/>
              <a:t>Subpropiedades</a:t>
            </a:r>
            <a:endParaRPr sz="3200" dirty="0"/>
          </a:p>
        </p:txBody>
      </p:sp>
      <p:sp>
        <p:nvSpPr>
          <p:cNvPr id="24" name="object 24"/>
          <p:cNvSpPr txBox="1"/>
          <p:nvPr/>
        </p:nvSpPr>
        <p:spPr>
          <a:xfrm>
            <a:off x="668004" y="1800225"/>
            <a:ext cx="10056489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dirty="0" smtClean="0"/>
              <a:t>Qué significa una </a:t>
            </a:r>
            <a:r>
              <a:rPr lang="es-EC" sz="2800" dirty="0" err="1" smtClean="0"/>
              <a:t>subpropiedad</a:t>
            </a:r>
            <a:r>
              <a:rPr lang="es-EC" sz="2800" dirty="0" smtClean="0"/>
              <a:t>?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500" dirty="0" smtClean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500" dirty="0" smtClean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500" dirty="0" smtClean="0">
                <a:latin typeface="Verdana"/>
                <a:cs typeface="Verdana"/>
              </a:rPr>
              <a:t>E</a:t>
            </a:r>
            <a:r>
              <a:rPr lang="es-EC" sz="2500" dirty="0" err="1" smtClean="0">
                <a:latin typeface="Verdana"/>
                <a:cs typeface="Verdana"/>
              </a:rPr>
              <a:t>jemplo</a:t>
            </a:r>
            <a:endParaRPr sz="2500" dirty="0">
              <a:latin typeface="Verdana"/>
              <a:cs typeface="Verdana"/>
            </a:endParaRPr>
          </a:p>
          <a:p>
            <a:pPr marL="337185">
              <a:lnSpc>
                <a:spcPct val="100000"/>
              </a:lnSpc>
              <a:spcBef>
                <a:spcPts val="1505"/>
              </a:spcBef>
            </a:pPr>
            <a:r>
              <a:rPr lang="es-EC" sz="1800" spc="-5" dirty="0" smtClean="0">
                <a:solidFill>
                  <a:srgbClr val="FFFFFF"/>
                </a:solidFill>
                <a:latin typeface="Verdana"/>
                <a:cs typeface="Verdana"/>
              </a:rPr>
              <a:t>b</a:t>
            </a:r>
          </a:p>
          <a:p>
            <a:pPr algn="ctr"/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tieneGato</a:t>
            </a:r>
            <a:r>
              <a:rPr lang="es-EC" sz="2400" dirty="0">
                <a:latin typeface="Courier New" panose="02070309020205020404" pitchFamily="49" charset="0"/>
              </a:rPr>
              <a:t> a </a:t>
            </a:r>
            <a:r>
              <a:rPr lang="es-EC" sz="2400" dirty="0" err="1">
                <a:latin typeface="Courier New" panose="02070309020205020404" pitchFamily="49" charset="0"/>
              </a:rPr>
              <a:t>owl:ObjectProperty</a:t>
            </a:r>
            <a:r>
              <a:rPr lang="es-EC" sz="2400" dirty="0">
                <a:latin typeface="Courier New" panose="02070309020205020404" pitchFamily="49" charset="0"/>
              </a:rPr>
              <a:t>;</a:t>
            </a:r>
          </a:p>
          <a:p>
            <a:pPr algn="ctr"/>
            <a:r>
              <a:rPr lang="es-EC" sz="2400" dirty="0" err="1">
                <a:latin typeface="Courier New" panose="02070309020205020404" pitchFamily="49" charset="0"/>
              </a:rPr>
              <a:t>rdfs:domain</a:t>
            </a:r>
            <a:r>
              <a:rPr lang="es-EC" sz="2400" dirty="0">
                <a:latin typeface="Courier New" panose="02070309020205020404" pitchFamily="49" charset="0"/>
              </a:rPr>
              <a:t> :Persona;</a:t>
            </a:r>
          </a:p>
          <a:p>
            <a:pPr algn="ctr"/>
            <a:r>
              <a:rPr lang="es-EC" sz="2400" dirty="0" err="1">
                <a:latin typeface="Courier New" panose="02070309020205020404" pitchFamily="49" charset="0"/>
              </a:rPr>
              <a:t>rdfs:range</a:t>
            </a:r>
            <a:r>
              <a:rPr lang="es-EC" sz="2400" dirty="0">
                <a:latin typeface="Courier New" panose="02070309020205020404" pitchFamily="49" charset="0"/>
              </a:rPr>
              <a:t> :Animal;</a:t>
            </a:r>
          </a:p>
          <a:p>
            <a:pPr algn="ctr"/>
            <a:r>
              <a:rPr lang="es-EC" sz="2400" dirty="0">
                <a:latin typeface="Courier New" panose="02070309020205020404" pitchFamily="49" charset="0"/>
              </a:rPr>
              <a:t>	</a:t>
            </a:r>
            <a:r>
              <a:rPr lang="es-EC" sz="2400" dirty="0" err="1">
                <a:latin typeface="Courier New" panose="02070309020205020404" pitchFamily="49" charset="0"/>
              </a:rPr>
              <a:t>rdfs:subPropertyOf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tieneMascota</a:t>
            </a:r>
            <a:r>
              <a:rPr lang="es-EC" sz="2400" dirty="0">
                <a:latin typeface="Courier New" panose="02070309020205020404" pitchFamily="49" charset="0"/>
              </a:rPr>
              <a:t> .</a:t>
            </a:r>
            <a:r>
              <a:rPr sz="2400" dirty="0">
                <a:latin typeface="Courier New" panose="02070309020205020404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9525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Inicio Ejercicio 2 – OWL</a:t>
            </a:r>
            <a:r>
              <a:rPr lang="es-EC" dirty="0"/>
              <a:t/>
            </a:r>
            <a:br>
              <a:rPr lang="es-EC" dirty="0"/>
            </a:br>
            <a:r>
              <a:rPr lang="es-EC" dirty="0" smtClean="0"/>
              <a:t>Creación de Propiedades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1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3"/>
            <a:ext cx="110012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Ontolog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ía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 sobre Juegos de Video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74340"/>
            <a:ext cx="8748371" cy="69911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Supongamos que queremos construir una ontología sobre videojuegos de la siguiente manera.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1333" y="2954478"/>
            <a:ext cx="8858942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58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 txBox="1"/>
          <p:nvPr/>
        </p:nvSpPr>
        <p:spPr>
          <a:xfrm>
            <a:off x="684100" y="2545181"/>
            <a:ext cx="183034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34513" algn="ctr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1752" y="2545180"/>
            <a:ext cx="2037165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560617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TipoJuego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4948" y="2592723"/>
            <a:ext cx="2107544" cy="1786851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 smtClean="0">
                <a:latin typeface="Arial"/>
                <a:cs typeface="Arial"/>
              </a:rPr>
              <a:t>Propiedades tiene</a:t>
            </a:r>
            <a:r>
              <a:rPr sz="2185" spc="-11" dirty="0" err="1">
                <a:latin typeface="Arial"/>
                <a:cs typeface="Arial"/>
              </a:rPr>
              <a:t>Dificult</a:t>
            </a:r>
            <a:r>
              <a:rPr lang="es-EC" sz="2185" spc="-11" dirty="0">
                <a:latin typeface="Arial"/>
                <a:cs typeface="Arial"/>
              </a:rPr>
              <a:t>ad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>
                <a:latin typeface="Arial"/>
                <a:cs typeface="Arial"/>
              </a:rPr>
              <a:t> 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6940" y="2545181"/>
            <a:ext cx="2695043" cy="709440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376057">
              <a:lnSpc>
                <a:spcPct val="102899"/>
              </a:lnSpc>
              <a:spcBef>
                <a:spcPts val="131"/>
              </a:spcBef>
            </a:pPr>
            <a:r>
              <a:rPr sz="2185" spc="-11" dirty="0" err="1">
                <a:latin typeface="Arial"/>
                <a:cs typeface="Arial"/>
              </a:rPr>
              <a:t>defin</a:t>
            </a:r>
            <a:r>
              <a:rPr lang="es-EC" sz="2185" spc="-11" dirty="0" err="1">
                <a:latin typeface="Arial"/>
                <a:cs typeface="Arial"/>
              </a:rPr>
              <a:t>iciones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 err="1">
                <a:latin typeface="Arial"/>
                <a:cs typeface="Arial"/>
              </a:rPr>
              <a:t>MultiPlat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>
                <a:latin typeface="Arial"/>
                <a:cs typeface="Arial"/>
              </a:rPr>
              <a:t>f</a:t>
            </a:r>
            <a:r>
              <a:rPr sz="2185" spc="-11" dirty="0">
                <a:latin typeface="Arial"/>
                <a:cs typeface="Arial"/>
              </a:rPr>
              <a:t>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4947" y="3245958"/>
            <a:ext cx="2113912" cy="724763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tiene</a:t>
            </a: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 smtClean="0">
                <a:latin typeface="Arial"/>
                <a:cs typeface="Arial"/>
              </a:rPr>
              <a:t>f</a:t>
            </a:r>
            <a:r>
              <a:rPr sz="2185" spc="-11" dirty="0" smtClean="0">
                <a:latin typeface="Arial"/>
                <a:cs typeface="Arial"/>
              </a:rPr>
              <a:t>o</a:t>
            </a:r>
            <a:r>
              <a:rPr sz="2185" spc="33" dirty="0" smtClean="0">
                <a:latin typeface="Arial"/>
                <a:cs typeface="Arial"/>
              </a:rPr>
              <a:t>r</a:t>
            </a:r>
            <a:r>
              <a:rPr sz="2185" spc="-11" dirty="0" smtClean="0">
                <a:latin typeface="Arial"/>
                <a:cs typeface="Arial"/>
              </a:rPr>
              <a:t>m</a:t>
            </a:r>
            <a:r>
              <a:rPr lang="es-EC" sz="2185" spc="-11" dirty="0" smtClean="0">
                <a:latin typeface="Arial"/>
                <a:cs typeface="Arial"/>
              </a:rPr>
              <a:t>a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 smtClean="0">
                <a:latin typeface="Arial"/>
                <a:cs typeface="Arial"/>
              </a:rPr>
              <a:t>tieneTipo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034" y="3219815"/>
            <a:ext cx="2223881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JuegoFamoso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LoL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Ajedrez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Sudoku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0689" y="3219815"/>
            <a:ext cx="2213459" cy="102689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22" dirty="0" err="1">
                <a:latin typeface="Arial"/>
                <a:cs typeface="Arial"/>
              </a:rPr>
              <a:t>UnSoloJugador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22" dirty="0">
                <a:latin typeface="Arial"/>
                <a:cs typeface="Arial"/>
              </a:rPr>
              <a:t>Multi</a:t>
            </a:r>
            <a:r>
              <a:rPr lang="es-EC" sz="2185" spc="-22" dirty="0">
                <a:latin typeface="Arial"/>
                <a:cs typeface="Arial"/>
              </a:rPr>
              <a:t>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22"/>
              </a:lnSpc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DeRoles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3307" y="3228290"/>
            <a:ext cx="2742659" cy="2428820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JuegoDificil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>
                <a:latin typeface="Arial"/>
                <a:cs typeface="Arial"/>
              </a:rPr>
              <a:t>Normal  </a:t>
            </a:r>
            <a:r>
              <a:rPr lang="es-EC" sz="2185" spc="-11" dirty="0" err="1">
                <a:latin typeface="Arial"/>
                <a:cs typeface="Arial"/>
              </a:rPr>
              <a:t>JuegoFacil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Linux  </a:t>
            </a: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 err="1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27753">
              <a:lnSpc>
                <a:spcPts val="2557"/>
              </a:lnSpc>
            </a:pP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62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9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4099" y="4547017"/>
            <a:ext cx="1781115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11" dirty="0">
                <a:latin typeface="Arial"/>
                <a:cs typeface="Arial"/>
              </a:rPr>
              <a:t>form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Linux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2898015" y="2617163"/>
            <a:ext cx="0" cy="3662085"/>
            <a:chOff x="1418755" y="1046480"/>
            <a:chExt cx="0" cy="1675765"/>
          </a:xfrm>
        </p:grpSpPr>
        <p:sp>
          <p:nvSpPr>
            <p:cNvPr id="4" name="object 4"/>
            <p:cNvSpPr/>
            <p:nvPr/>
          </p:nvSpPr>
          <p:spPr>
            <a:xfrm>
              <a:off x="141875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9" name="object 9"/>
            <p:cNvSpPr/>
            <p:nvPr/>
          </p:nvSpPr>
          <p:spPr>
            <a:xfrm>
              <a:off x="141875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875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875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75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875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875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1875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875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875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875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01753" y="4278214"/>
            <a:ext cx="2139707" cy="169374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>
              <a:lnSpc>
                <a:spcPts val="2622"/>
              </a:lnSpc>
              <a:spcBef>
                <a:spcPts val="208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76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E</a:t>
            </a:r>
            <a:r>
              <a:rPr sz="2185" spc="-11" dirty="0" err="1">
                <a:latin typeface="Arial"/>
                <a:cs typeface="Arial"/>
              </a:rPr>
              <a:t>nline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 err="1">
                <a:latin typeface="Arial"/>
                <a:cs typeface="Arial"/>
              </a:rPr>
              <a:t>Dif</a:t>
            </a:r>
            <a:r>
              <a:rPr lang="es-EC" sz="2185" spc="-11" dirty="0">
                <a:latin typeface="Arial"/>
                <a:cs typeface="Arial"/>
              </a:rPr>
              <a:t>i</a:t>
            </a:r>
            <a:r>
              <a:rPr sz="2185" spc="-11" dirty="0">
                <a:latin typeface="Arial"/>
                <a:cs typeface="Arial"/>
              </a:rPr>
              <a:t>cult</a:t>
            </a:r>
            <a:r>
              <a:rPr lang="es-EC" sz="2185" spc="-11" dirty="0" err="1">
                <a:latin typeface="Arial"/>
                <a:cs typeface="Arial"/>
              </a:rPr>
              <a:t>adJuego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Difícil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No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mal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Fácil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5335011" y="2617163"/>
            <a:ext cx="0" cy="3662085"/>
            <a:chOff x="2314691" y="1197610"/>
            <a:chExt cx="0" cy="1675765"/>
          </a:xfrm>
        </p:grpSpPr>
        <p:sp>
          <p:nvSpPr>
            <p:cNvPr id="5" name="object 5"/>
            <p:cNvSpPr/>
            <p:nvPr/>
          </p:nvSpPr>
          <p:spPr>
            <a:xfrm>
              <a:off x="2314691" y="119761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4691" y="135450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4691" y="150633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14691" y="16581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4691" y="180999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4691" y="19618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14691" y="21136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14691" y="226548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4691" y="241731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4691" y="256914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4691" y="27209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465074" y="2617163"/>
            <a:ext cx="0" cy="3662085"/>
            <a:chOff x="3395585" y="1046480"/>
            <a:chExt cx="0" cy="1675765"/>
          </a:xfrm>
        </p:grpSpPr>
        <p:sp>
          <p:nvSpPr>
            <p:cNvPr id="6" name="object 6"/>
            <p:cNvSpPr/>
            <p:nvPr/>
          </p:nvSpPr>
          <p:spPr>
            <a:xfrm>
              <a:off x="339558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558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558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558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9558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558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58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9558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9558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558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58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</p:spTree>
    <p:extLst>
      <p:ext uri="{BB962C8B-B14F-4D97-AF65-F5344CB8AC3E}">
        <p14:creationId xmlns:p14="http://schemas.microsoft.com/office/powerpoint/2010/main" val="38960819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8" y="130713"/>
            <a:ext cx="4829012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Ahora qué</a:t>
            </a:r>
            <a:r>
              <a:rPr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114" y="1268685"/>
            <a:ext cx="8358101" cy="3843013"/>
          </a:xfrm>
          <a:prstGeom prst="rect">
            <a:avLst/>
          </a:prstGeom>
        </p:spPr>
        <p:txBody>
          <a:bodyPr vert="horz" wrap="square" lIns="0" tIns="192887" rIns="0" bIns="0" rtlCol="0">
            <a:spAutoFit/>
          </a:bodyPr>
          <a:lstStyle/>
          <a:p>
            <a:pPr marL="111013">
              <a:spcBef>
                <a:spcPts val="1519"/>
              </a:spcBef>
            </a:pPr>
            <a:r>
              <a:rPr lang="es-EC" sz="2185" spc="-11" dirty="0">
                <a:solidFill>
                  <a:srgbClr val="3333B2"/>
                </a:solidFill>
                <a:latin typeface="Arial"/>
                <a:cs typeface="Arial"/>
              </a:rPr>
              <a:t>Hasta el momento se ha creado</a:t>
            </a:r>
            <a:endParaRPr sz="2185" dirty="0">
              <a:latin typeface="Arial"/>
              <a:cs typeface="Arial"/>
            </a:endParaRPr>
          </a:p>
          <a:p>
            <a:pPr marL="767379" indent="-374670">
              <a:spcBef>
                <a:spcPts val="1289"/>
              </a:spcBef>
              <a:buFont typeface="Arial" panose="020B0604020202020204" pitchFamily="34" charset="0"/>
              <a:buChar char="•"/>
            </a:pPr>
            <a:r>
              <a:rPr lang="es-EC" sz="2185" spc="-11" dirty="0" smtClean="0">
                <a:latin typeface="Arial"/>
                <a:cs typeface="Arial"/>
              </a:rPr>
              <a:t>Una </a:t>
            </a:r>
            <a:r>
              <a:rPr lang="es-EC" sz="2185" spc="-11" dirty="0">
                <a:latin typeface="Arial"/>
                <a:cs typeface="Arial"/>
              </a:rPr>
              <a:t>jerarquía inicial de clases</a:t>
            </a:r>
            <a:endParaRPr sz="2185" dirty="0">
              <a:latin typeface="Arial"/>
              <a:cs typeface="Arial"/>
            </a:endParaRPr>
          </a:p>
          <a:p>
            <a:pPr marL="767379" indent="-374670">
              <a:spcBef>
                <a:spcPts val="1289"/>
              </a:spcBef>
              <a:buFont typeface="Arial" panose="020B0604020202020204" pitchFamily="34" charset="0"/>
              <a:buChar char="•"/>
            </a:pPr>
            <a:r>
              <a:rPr lang="es-EC" sz="2185" spc="-11" dirty="0">
                <a:latin typeface="Arial"/>
                <a:cs typeface="Arial"/>
              </a:rPr>
              <a:t>Axiomas de desunión (</a:t>
            </a:r>
            <a:r>
              <a:rPr lang="es-EC" sz="2185" spc="-11" dirty="0" err="1">
                <a:latin typeface="Arial"/>
                <a:cs typeface="Arial"/>
              </a:rPr>
              <a:t>disjoint</a:t>
            </a:r>
            <a:r>
              <a:rPr lang="es-EC" sz="2185" spc="-11" dirty="0">
                <a:latin typeface="Arial"/>
                <a:cs typeface="Arial"/>
              </a:rPr>
              <a:t>) básicos (entre hermanos)</a:t>
            </a:r>
            <a:endParaRPr sz="2185" dirty="0">
              <a:latin typeface="Arial"/>
              <a:cs typeface="Arial"/>
            </a:endParaRPr>
          </a:p>
          <a:p>
            <a:pPr marR="2289648" algn="ctr"/>
            <a:endParaRPr lang="es-EC" sz="2622" dirty="0">
              <a:latin typeface="Times New Roman"/>
              <a:cs typeface="Times New Roman"/>
            </a:endParaRPr>
          </a:p>
          <a:p>
            <a:pPr marR="2289648" algn="ctr"/>
            <a:endParaRPr lang="es-EC" sz="2185" spc="-11" dirty="0">
              <a:solidFill>
                <a:srgbClr val="3333B2"/>
              </a:solidFill>
              <a:latin typeface="Arial"/>
              <a:cs typeface="Arial"/>
            </a:endParaRPr>
          </a:p>
          <a:p>
            <a:pPr marR="2289648"/>
            <a:r>
              <a:rPr lang="es-EC" sz="2185" spc="-11" dirty="0">
                <a:solidFill>
                  <a:srgbClr val="3333B2"/>
                </a:solidFill>
                <a:latin typeface="Arial"/>
                <a:cs typeface="Arial"/>
              </a:rPr>
              <a:t> Qué se requiere agregar….</a:t>
            </a:r>
            <a:endParaRPr lang="es-EC" sz="2185" dirty="0">
              <a:latin typeface="Arial"/>
              <a:cs typeface="Arial"/>
            </a:endParaRPr>
          </a:p>
          <a:p>
            <a:pPr marR="2289648"/>
            <a:endParaRPr lang="es-EC" sz="2185" spc="278" baseline="6944" dirty="0">
              <a:solidFill>
                <a:srgbClr val="3333B2"/>
              </a:solidFill>
              <a:latin typeface="Arial"/>
              <a:cs typeface="Arial"/>
            </a:endParaRPr>
          </a:p>
          <a:p>
            <a:pPr marL="767379" indent="-374670"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s-EC" sz="2185" b="1" u="sng" spc="-11" dirty="0" smtClean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sz="2185" b="1" u="sng" spc="-11" dirty="0" err="1">
                <a:solidFill>
                  <a:schemeClr val="tx2"/>
                </a:solidFill>
                <a:latin typeface="Arial"/>
                <a:cs typeface="Arial"/>
              </a:rPr>
              <a:t>ela</a:t>
            </a:r>
            <a:r>
              <a:rPr lang="es-EC" sz="2185" b="1" u="sng" spc="-11" dirty="0" err="1">
                <a:solidFill>
                  <a:schemeClr val="tx2"/>
                </a:solidFill>
                <a:latin typeface="Arial"/>
                <a:cs typeface="Arial"/>
              </a:rPr>
              <a:t>ciones</a:t>
            </a:r>
            <a:r>
              <a:rPr lang="es-EC" sz="2185" b="1" u="sng" spc="-11" dirty="0">
                <a:solidFill>
                  <a:schemeClr val="tx2"/>
                </a:solidFill>
                <a:latin typeface="Arial"/>
                <a:cs typeface="Arial"/>
              </a:rPr>
              <a:t> entre </a:t>
            </a:r>
            <a:r>
              <a:rPr lang="es-EC" sz="2185" b="1" u="sng" spc="-11" dirty="0" smtClean="0">
                <a:solidFill>
                  <a:schemeClr val="tx2"/>
                </a:solidFill>
                <a:latin typeface="Arial"/>
                <a:cs typeface="Arial"/>
              </a:rPr>
              <a:t>clases (propiedades)</a:t>
            </a:r>
            <a:endParaRPr sz="2185" b="1" u="sng" dirty="0">
              <a:solidFill>
                <a:schemeClr val="tx2"/>
              </a:solidFill>
              <a:latin typeface="Arial"/>
              <a:cs typeface="Arial"/>
            </a:endParaRPr>
          </a:p>
          <a:p>
            <a:pPr marL="767379" indent="-374670"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s-EC" sz="2185" spc="-11" dirty="0">
                <a:latin typeface="Arial"/>
                <a:cs typeface="Arial"/>
              </a:rPr>
              <a:t>clases definibles</a:t>
            </a:r>
            <a:endParaRPr sz="218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6146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68375" y="1895076"/>
            <a:ext cx="8659116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30878" y="102970"/>
            <a:ext cx="6953659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Object Properties (Domain and Range)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8375" y="751716"/>
            <a:ext cx="7442233" cy="705575"/>
          </a:xfrm>
          <a:prstGeom prst="rect">
            <a:avLst/>
          </a:prstGeom>
        </p:spPr>
        <p:txBody>
          <a:bodyPr vert="horz" wrap="square" lIns="0" tIns="19428" rIns="0" bIns="0" rtlCol="0">
            <a:spAutoFit/>
          </a:bodyPr>
          <a:lstStyle/>
          <a:p>
            <a:pPr marL="632775" marR="11101" indent="-606410">
              <a:lnSpc>
                <a:spcPct val="102200"/>
              </a:lnSpc>
              <a:spcBef>
                <a:spcPts val="153"/>
              </a:spcBef>
            </a:pPr>
            <a:r>
              <a:rPr lang="es-EC" sz="2185" spc="-22" dirty="0">
                <a:latin typeface="Arial"/>
                <a:cs typeface="Arial"/>
              </a:rPr>
              <a:t>Asegúrese de tener la pestaña </a:t>
            </a:r>
            <a:r>
              <a:rPr sz="2185" spc="-11" dirty="0">
                <a:latin typeface="Arial"/>
                <a:cs typeface="Arial"/>
              </a:rPr>
              <a:t>“Object </a:t>
            </a:r>
            <a:r>
              <a:rPr sz="2185" dirty="0">
                <a:latin typeface="Arial"/>
                <a:cs typeface="Arial"/>
              </a:rPr>
              <a:t>Properties” </a:t>
            </a:r>
            <a:r>
              <a:rPr lang="es-EC" sz="2185" dirty="0">
                <a:latin typeface="Arial"/>
                <a:cs typeface="Arial"/>
              </a:rPr>
              <a:t>abierta </a:t>
            </a:r>
            <a:r>
              <a:rPr sz="2185" spc="-11" dirty="0">
                <a:latin typeface="Arial"/>
                <a:cs typeface="Arial"/>
              </a:rPr>
              <a:t>Window </a:t>
            </a:r>
            <a:r>
              <a:rPr sz="2185" spc="120" dirty="0">
                <a:latin typeface="Lucida Sans Unicode"/>
                <a:cs typeface="Lucida Sans Unicode"/>
              </a:rPr>
              <a:t>→ </a:t>
            </a:r>
            <a:r>
              <a:rPr sz="2185" spc="-76" dirty="0">
                <a:latin typeface="Arial"/>
                <a:cs typeface="Arial"/>
              </a:rPr>
              <a:t>Tabs </a:t>
            </a:r>
            <a:r>
              <a:rPr sz="2185" spc="120" dirty="0">
                <a:latin typeface="Lucida Sans Unicode"/>
                <a:cs typeface="Lucida Sans Unicode"/>
              </a:rPr>
              <a:t>→ </a:t>
            </a:r>
            <a:r>
              <a:rPr sz="2185" spc="-11" dirty="0">
                <a:latin typeface="Arial"/>
                <a:cs typeface="Arial"/>
              </a:rPr>
              <a:t>Object</a:t>
            </a:r>
            <a:r>
              <a:rPr sz="2185" spc="-393" dirty="0">
                <a:latin typeface="Arial"/>
                <a:cs typeface="Arial"/>
              </a:rPr>
              <a:t> </a:t>
            </a:r>
            <a:r>
              <a:rPr sz="2185" dirty="0">
                <a:latin typeface="Arial"/>
                <a:cs typeface="Arial"/>
              </a:rPr>
              <a:t>Properties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397933" y="4516919"/>
            <a:ext cx="4329558" cy="25518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3934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6345829" y="5137885"/>
            <a:ext cx="499564" cy="35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1637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68375" y="2076333"/>
            <a:ext cx="8774405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8" y="130713"/>
            <a:ext cx="6953659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Object Properties (Domain and Range)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8375" y="751716"/>
            <a:ext cx="7109190" cy="705575"/>
          </a:xfrm>
          <a:prstGeom prst="rect">
            <a:avLst/>
          </a:prstGeom>
        </p:spPr>
        <p:txBody>
          <a:bodyPr vert="horz" wrap="square" lIns="0" tIns="19428" rIns="0" bIns="0" rtlCol="0">
            <a:spAutoFit/>
          </a:bodyPr>
          <a:lstStyle/>
          <a:p>
            <a:pPr marL="632775" marR="11101" indent="-606410">
              <a:lnSpc>
                <a:spcPct val="102200"/>
              </a:lnSpc>
              <a:spcBef>
                <a:spcPts val="153"/>
              </a:spcBef>
            </a:pPr>
            <a:r>
              <a:rPr lang="es-EC" sz="2185" spc="-22" dirty="0">
                <a:latin typeface="Arial"/>
                <a:cs typeface="Arial"/>
              </a:rPr>
              <a:t>Asegúrese de tener la pestaña </a:t>
            </a:r>
            <a:r>
              <a:rPr lang="es-EC" sz="2185" spc="-11" dirty="0">
                <a:latin typeface="Arial"/>
                <a:cs typeface="Arial"/>
              </a:rPr>
              <a:t>“</a:t>
            </a:r>
            <a:r>
              <a:rPr lang="es-EC" sz="2185" spc="-11" dirty="0" err="1">
                <a:latin typeface="Arial"/>
                <a:cs typeface="Arial"/>
              </a:rPr>
              <a:t>Object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dirty="0" err="1">
                <a:latin typeface="Arial"/>
                <a:cs typeface="Arial"/>
              </a:rPr>
              <a:t>Properties</a:t>
            </a:r>
            <a:r>
              <a:rPr lang="es-EC" sz="2185" dirty="0">
                <a:latin typeface="Arial"/>
                <a:cs typeface="Arial"/>
              </a:rPr>
              <a:t>” abierta </a:t>
            </a:r>
            <a:r>
              <a:rPr lang="es-EC" sz="2185" spc="-11" dirty="0" err="1">
                <a:latin typeface="Arial"/>
                <a:cs typeface="Arial"/>
              </a:rPr>
              <a:t>Window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 </a:t>
            </a:r>
            <a:r>
              <a:rPr lang="es-EC" sz="2185" spc="-76" dirty="0" err="1">
                <a:latin typeface="Arial"/>
                <a:cs typeface="Arial"/>
              </a:rPr>
              <a:t>Tabs</a:t>
            </a:r>
            <a:r>
              <a:rPr lang="es-EC" sz="2185" spc="-7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 </a:t>
            </a:r>
            <a:r>
              <a:rPr lang="es-EC" sz="2185" spc="-11" dirty="0" err="1">
                <a:latin typeface="Arial"/>
                <a:cs typeface="Arial"/>
              </a:rPr>
              <a:t>Object</a:t>
            </a:r>
            <a:r>
              <a:rPr lang="es-EC" sz="2185" spc="-393" dirty="0">
                <a:latin typeface="Arial"/>
                <a:cs typeface="Arial"/>
              </a:rPr>
              <a:t> </a:t>
            </a:r>
            <a:r>
              <a:rPr lang="es-EC" sz="2185" dirty="0" err="1">
                <a:latin typeface="Arial"/>
                <a:cs typeface="Arial"/>
              </a:rPr>
              <a:t>Properties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6706" y="4947076"/>
            <a:ext cx="3330429" cy="32933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sz="1967" spc="-11" dirty="0" err="1">
                <a:solidFill>
                  <a:srgbClr val="FF0000"/>
                </a:solidFill>
                <a:latin typeface="Arial"/>
                <a:cs typeface="Arial"/>
              </a:rPr>
              <a:t>Autocomplet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ar</a:t>
            </a:r>
            <a:r>
              <a:rPr sz="1967" spc="-11" dirty="0">
                <a:solidFill>
                  <a:srgbClr val="FF0000"/>
                </a:solidFill>
                <a:latin typeface="Arial"/>
                <a:cs typeface="Arial"/>
              </a:rPr>
              <a:t> us</a:t>
            </a:r>
            <a:r>
              <a:rPr lang="es-EC" sz="1967" spc="-11" dirty="0">
                <a:solidFill>
                  <a:srgbClr val="FF0000"/>
                </a:solidFill>
                <a:latin typeface="Arial"/>
                <a:cs typeface="Arial"/>
              </a:rPr>
              <a:t>ando</a:t>
            </a:r>
            <a:r>
              <a:rPr sz="1967" spc="-10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67" spc="-11" dirty="0">
                <a:solidFill>
                  <a:srgbClr val="FF0000"/>
                </a:solidFill>
                <a:latin typeface="Arial"/>
                <a:cs typeface="Arial"/>
              </a:rPr>
              <a:t>“tab”</a:t>
            </a:r>
            <a:endParaRPr sz="19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723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850621" y="1767402"/>
            <a:ext cx="8992159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8" y="130713"/>
            <a:ext cx="6953659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Object Properties (Domain and Range)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8374" y="751716"/>
            <a:ext cx="7275712" cy="705575"/>
          </a:xfrm>
          <a:prstGeom prst="rect">
            <a:avLst/>
          </a:prstGeom>
        </p:spPr>
        <p:txBody>
          <a:bodyPr vert="horz" wrap="square" lIns="0" tIns="19428" rIns="0" bIns="0" rtlCol="0">
            <a:spAutoFit/>
          </a:bodyPr>
          <a:lstStyle/>
          <a:p>
            <a:pPr marL="632775" marR="11101" indent="-606410">
              <a:lnSpc>
                <a:spcPct val="102200"/>
              </a:lnSpc>
              <a:spcBef>
                <a:spcPts val="153"/>
              </a:spcBef>
            </a:pPr>
            <a:r>
              <a:rPr lang="es-EC" sz="2185" spc="-22" dirty="0">
                <a:latin typeface="Arial"/>
                <a:cs typeface="Arial"/>
              </a:rPr>
              <a:t>Asegúrese de tener la pestaña </a:t>
            </a:r>
            <a:r>
              <a:rPr lang="es-EC" sz="2185" spc="-11" dirty="0">
                <a:latin typeface="Arial"/>
                <a:cs typeface="Arial"/>
              </a:rPr>
              <a:t>“</a:t>
            </a:r>
            <a:r>
              <a:rPr lang="es-EC" sz="2185" spc="-11" dirty="0" err="1">
                <a:latin typeface="Arial"/>
                <a:cs typeface="Arial"/>
              </a:rPr>
              <a:t>Object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dirty="0" err="1">
                <a:latin typeface="Arial"/>
                <a:cs typeface="Arial"/>
              </a:rPr>
              <a:t>Properties</a:t>
            </a:r>
            <a:r>
              <a:rPr lang="es-EC" sz="2185" dirty="0">
                <a:latin typeface="Arial"/>
                <a:cs typeface="Arial"/>
              </a:rPr>
              <a:t>” abierta </a:t>
            </a:r>
            <a:r>
              <a:rPr lang="es-EC" sz="2185" spc="-11" dirty="0" err="1">
                <a:latin typeface="Arial"/>
                <a:cs typeface="Arial"/>
              </a:rPr>
              <a:t>Window</a:t>
            </a:r>
            <a:r>
              <a:rPr lang="es-EC" sz="2185" spc="-11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 </a:t>
            </a:r>
            <a:r>
              <a:rPr lang="es-EC" sz="2185" spc="-76" dirty="0" err="1">
                <a:latin typeface="Arial"/>
                <a:cs typeface="Arial"/>
              </a:rPr>
              <a:t>Tabs</a:t>
            </a:r>
            <a:r>
              <a:rPr lang="es-EC" sz="2185" spc="-76" dirty="0">
                <a:latin typeface="Arial"/>
                <a:cs typeface="Arial"/>
              </a:rPr>
              <a:t> </a:t>
            </a:r>
            <a:r>
              <a:rPr lang="es-EC" sz="2185" spc="120" dirty="0">
                <a:latin typeface="Lucida Sans Unicode"/>
                <a:cs typeface="Lucida Sans Unicode"/>
              </a:rPr>
              <a:t>→ </a:t>
            </a:r>
            <a:r>
              <a:rPr lang="es-EC" sz="2185" spc="-11" dirty="0" err="1">
                <a:latin typeface="Arial"/>
                <a:cs typeface="Arial"/>
              </a:rPr>
              <a:t>Object</a:t>
            </a:r>
            <a:r>
              <a:rPr lang="es-EC" sz="2185" spc="-393" dirty="0">
                <a:latin typeface="Arial"/>
                <a:cs typeface="Arial"/>
              </a:rPr>
              <a:t> </a:t>
            </a:r>
            <a:r>
              <a:rPr lang="es-EC" sz="2185" dirty="0" err="1">
                <a:latin typeface="Arial"/>
                <a:cs typeface="Arial"/>
              </a:rPr>
              <a:t>Properties</a:t>
            </a:r>
            <a:endParaRPr lang="es-EC" sz="218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1051" y="4549046"/>
            <a:ext cx="5661728" cy="1715085"/>
          </a:xfrm>
          <a:prstGeom prst="rect">
            <a:avLst/>
          </a:prstGeom>
          <a:ln w="1012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1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1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15" dirty="0">
              <a:latin typeface="Times New Roman"/>
              <a:cs typeface="Times New Roman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6315300" y="5540372"/>
            <a:ext cx="530093" cy="378836"/>
          </a:xfrm>
          <a:custGeom>
            <a:avLst/>
            <a:gdLst/>
            <a:ahLst/>
            <a:cxnLst/>
            <a:rect l="l" t="t" r="r" b="b"/>
            <a:pathLst>
              <a:path w="242569" h="173355">
                <a:moveTo>
                  <a:pt x="242098" y="0"/>
                </a:moveTo>
                <a:lnTo>
                  <a:pt x="0" y="172928"/>
                </a:lnTo>
              </a:path>
            </a:pathLst>
          </a:custGeom>
          <a:ln w="1518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6"/>
          <p:cNvSpPr/>
          <p:nvPr/>
        </p:nvSpPr>
        <p:spPr>
          <a:xfrm>
            <a:off x="6304479" y="5829639"/>
            <a:ext cx="95750" cy="116565"/>
          </a:xfrm>
          <a:custGeom>
            <a:avLst/>
            <a:gdLst/>
            <a:ahLst/>
            <a:cxnLst/>
            <a:rect l="l" t="t" r="r" b="b"/>
            <a:pathLst>
              <a:path w="43814" h="53339">
                <a:moveTo>
                  <a:pt x="43624" y="52821"/>
                </a:moveTo>
                <a:lnTo>
                  <a:pt x="33989" y="47512"/>
                </a:lnTo>
                <a:lnTo>
                  <a:pt x="20839" y="44479"/>
                </a:lnTo>
                <a:lnTo>
                  <a:pt x="8175" y="43436"/>
                </a:lnTo>
                <a:lnTo>
                  <a:pt x="0" y="44096"/>
                </a:lnTo>
                <a:lnTo>
                  <a:pt x="3275" y="36576"/>
                </a:lnTo>
                <a:lnTo>
                  <a:pt x="6396" y="24259"/>
                </a:lnTo>
                <a:lnTo>
                  <a:pt x="7792" y="10836"/>
                </a:lnTo>
                <a:lnTo>
                  <a:pt x="5895" y="0"/>
                </a:lnTo>
              </a:path>
            </a:pathLst>
          </a:custGeom>
          <a:ln w="1217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225398779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9525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Fin Ejercicio 2 – OWL</a:t>
            </a:r>
            <a:r>
              <a:rPr lang="es-EC" dirty="0"/>
              <a:t/>
            </a:r>
            <a:br>
              <a:rPr lang="es-EC" dirty="0"/>
            </a:br>
            <a:r>
              <a:rPr lang="es-EC" dirty="0" smtClean="0"/>
              <a:t>Creación de Propiedades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5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535" y="441130"/>
            <a:ext cx="981930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Características </a:t>
            </a:r>
            <a:r>
              <a:rPr sz="3200" spc="-5" dirty="0" smtClean="0"/>
              <a:t>Prop</a:t>
            </a:r>
            <a:r>
              <a:rPr lang="es-EC" sz="3200" spc="-5" dirty="0" err="1" smtClean="0"/>
              <a:t>iedades</a:t>
            </a:r>
            <a:r>
              <a:rPr lang="es-EC" sz="3200" spc="-5" dirty="0" smtClean="0"/>
              <a:t> Objeto</a:t>
            </a:r>
            <a:r>
              <a:rPr sz="3200" spc="55" dirty="0" smtClean="0"/>
              <a:t> </a:t>
            </a:r>
            <a:r>
              <a:rPr sz="3200" spc="-5" dirty="0"/>
              <a:t>(1/5)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810" y="1244465"/>
            <a:ext cx="9294490" cy="187487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Propiedad </a:t>
            </a:r>
            <a:r>
              <a:rPr sz="2500" spc="-5" dirty="0" err="1" smtClean="0">
                <a:latin typeface="Verdana"/>
                <a:cs typeface="Verdana"/>
              </a:rPr>
              <a:t>Transitiv</a:t>
            </a:r>
            <a:r>
              <a:rPr lang="es-EC" sz="2500" spc="-5" dirty="0" smtClean="0">
                <a:latin typeface="Verdana"/>
                <a:cs typeface="Verdana"/>
              </a:rPr>
              <a:t>a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65"/>
              </a:spcBef>
              <a:tabLst>
                <a:tab pos="4548505" algn="l"/>
              </a:tabLst>
            </a:pPr>
            <a:r>
              <a:rPr sz="2400" spc="-5" dirty="0">
                <a:solidFill>
                  <a:srgbClr val="00279F"/>
                </a:solidFill>
                <a:latin typeface="Courier New"/>
                <a:cs typeface="Courier New"/>
              </a:rPr>
              <a:t>–</a:t>
            </a:r>
            <a:r>
              <a:rPr sz="2400" spc="-635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P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(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x,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y)</a:t>
            </a:r>
            <a:r>
              <a:rPr sz="2400" b="1" spc="-20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lang="es-EC" sz="2400" b="1" spc="-20" dirty="0" smtClean="0">
                <a:solidFill>
                  <a:srgbClr val="00279F"/>
                </a:solidFill>
                <a:latin typeface="Courier New"/>
                <a:cs typeface="Courier New"/>
              </a:rPr>
              <a:t>y</a:t>
            </a:r>
            <a:r>
              <a:rPr sz="2400" b="1" spc="-20" dirty="0" smtClean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P(</a:t>
            </a:r>
            <a:r>
              <a:rPr sz="2400" b="1" spc="-10" dirty="0" err="1">
                <a:solidFill>
                  <a:srgbClr val="00279F"/>
                </a:solidFill>
                <a:latin typeface="Courier New"/>
                <a:cs typeface="Courier New"/>
              </a:rPr>
              <a:t>y</a:t>
            </a:r>
            <a:r>
              <a:rPr sz="2400" b="1" spc="-5" dirty="0" err="1">
                <a:solidFill>
                  <a:srgbClr val="00279F"/>
                </a:solidFill>
                <a:latin typeface="Courier New"/>
                <a:cs typeface="Courier New"/>
              </a:rPr>
              <a:t>,z</a:t>
            </a:r>
            <a:r>
              <a:rPr sz="2400" b="1" spc="-5" dirty="0" smtClean="0">
                <a:solidFill>
                  <a:srgbClr val="00279F"/>
                </a:solidFill>
                <a:latin typeface="Courier New"/>
                <a:cs typeface="Courier New"/>
              </a:rPr>
              <a:t>)</a:t>
            </a:r>
            <a:r>
              <a:rPr lang="es-EC" sz="2400" b="1" spc="-5" dirty="0" smtClean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lang="es-EC" sz="2400" b="1" spc="-5" dirty="0" smtClean="0">
                <a:solidFill>
                  <a:srgbClr val="00279F"/>
                </a:solidFill>
                <a:latin typeface="Courier New"/>
                <a:cs typeface="Courier New"/>
                <a:sym typeface="Wingdings" panose="05000000000000000000" pitchFamily="2" charset="2"/>
              </a:rPr>
              <a:t> </a:t>
            </a:r>
            <a:r>
              <a:rPr sz="2400" b="1" spc="-10" dirty="0" smtClean="0">
                <a:solidFill>
                  <a:srgbClr val="00279F"/>
                </a:solidFill>
                <a:latin typeface="Courier New"/>
                <a:cs typeface="Courier New"/>
              </a:rPr>
              <a:t>P</a:t>
            </a:r>
            <a:r>
              <a:rPr sz="2400" b="1" spc="-5" dirty="0" smtClean="0">
                <a:solidFill>
                  <a:srgbClr val="00279F"/>
                </a:solidFill>
                <a:latin typeface="Courier New"/>
                <a:cs typeface="Courier New"/>
              </a:rPr>
              <a:t>(</a:t>
            </a:r>
            <a:r>
              <a:rPr sz="2400" b="1" spc="-10" dirty="0" err="1" smtClean="0">
                <a:solidFill>
                  <a:srgbClr val="00279F"/>
                </a:solidFill>
                <a:latin typeface="Courier New"/>
                <a:cs typeface="Courier New"/>
              </a:rPr>
              <a:t>x</a:t>
            </a:r>
            <a:r>
              <a:rPr sz="2400" b="1" spc="-5" dirty="0" err="1" smtClean="0">
                <a:solidFill>
                  <a:srgbClr val="00279F"/>
                </a:solidFill>
                <a:latin typeface="Courier New"/>
                <a:cs typeface="Courier New"/>
              </a:rPr>
              <a:t>,z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354965" indent="-342900"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 err="1">
                <a:latin typeface="Courier New" panose="02070309020205020404" pitchFamily="49" charset="0"/>
              </a:rPr>
              <a:t>owl:TransitiveProperty</a:t>
            </a:r>
            <a:endParaRPr lang="en-US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1585"/>
              </a:spcBef>
            </a:pPr>
            <a:r>
              <a:rPr lang="en-US" sz="2300" spc="-5" dirty="0" smtClean="0">
                <a:latin typeface="Verdana"/>
                <a:cs typeface="Verdana"/>
              </a:rPr>
              <a:t>– </a:t>
            </a:r>
            <a:r>
              <a:rPr lang="en-US" sz="2400" dirty="0" err="1"/>
              <a:t>e.j</a:t>
            </a:r>
            <a:r>
              <a:rPr lang="en-US" sz="2400" dirty="0"/>
              <a:t>. “</a:t>
            </a:r>
            <a:r>
              <a:rPr lang="en-US" sz="2400" dirty="0" err="1"/>
              <a:t>tiene</a:t>
            </a:r>
            <a:r>
              <a:rPr lang="en-US" sz="2400" dirty="0"/>
              <a:t> major </a:t>
            </a:r>
            <a:r>
              <a:rPr lang="en-US" sz="2400" dirty="0" err="1"/>
              <a:t>grado</a:t>
            </a:r>
            <a:r>
              <a:rPr lang="en-US" sz="2400" dirty="0"/>
              <a:t> que”, “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ancestro</a:t>
            </a:r>
            <a:r>
              <a:rPr lang="en-US" sz="2400" dirty="0"/>
              <a:t> de”</a:t>
            </a:r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93839" y="634974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5999" y="857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4824" y="3375582"/>
            <a:ext cx="7624030" cy="257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0" name="Rectángulo 509"/>
          <p:cNvSpPr/>
          <p:nvPr/>
        </p:nvSpPr>
        <p:spPr>
          <a:xfrm>
            <a:off x="1391796" y="6055697"/>
            <a:ext cx="8610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ex:Carmela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ancestorOf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 err="1"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ancestorOf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ex:Mary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ancestorOf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rdf:type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owl:TransitiveProperty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ex:Carmela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ancestorOf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ex:Mary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74700" y="276225"/>
            <a:ext cx="9089390" cy="615553"/>
          </a:xfrm>
        </p:spPr>
        <p:txBody>
          <a:bodyPr/>
          <a:lstStyle/>
          <a:p>
            <a:r>
              <a:rPr lang="en-US" altLang="es-EC" dirty="0" smtClean="0"/>
              <a:t>OWL2: </a:t>
            </a:r>
            <a:r>
              <a:rPr lang="en-US" altLang="es-EC" dirty="0" err="1" smtClean="0"/>
              <a:t>Introducción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788670" y="1571625"/>
            <a:ext cx="9075420" cy="49911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s-EC" sz="3200" dirty="0" smtClean="0">
                <a:solidFill>
                  <a:schemeClr val="tx1"/>
                </a:solidFill>
              </a:rPr>
              <a:t>OWL2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es</a:t>
            </a:r>
            <a:r>
              <a:rPr lang="en-US" altLang="es-EC" sz="3200" dirty="0" smtClean="0">
                <a:solidFill>
                  <a:schemeClr val="tx1"/>
                </a:solidFill>
              </a:rPr>
              <a:t> la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versión</a:t>
            </a:r>
            <a:r>
              <a:rPr lang="en-US" altLang="es-EC" sz="3200" dirty="0" smtClean="0">
                <a:solidFill>
                  <a:schemeClr val="tx1"/>
                </a:solidFill>
              </a:rPr>
              <a:t> actual de </a:t>
            </a:r>
            <a:r>
              <a:rPr lang="en-US" altLang="es-EC" sz="3200" b="1" dirty="0" smtClean="0">
                <a:solidFill>
                  <a:schemeClr val="tx1"/>
                </a:solidFill>
              </a:rPr>
              <a:t>Web Ontology Language</a:t>
            </a:r>
            <a:r>
              <a:rPr lang="en-US" altLang="es-EC" sz="3200" dirty="0" smtClean="0">
                <a:solidFill>
                  <a:schemeClr val="tx1"/>
                </a:solidFill>
              </a:rPr>
              <a:t> y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una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recomendación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desde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Octubre</a:t>
            </a:r>
            <a:r>
              <a:rPr lang="en-US" altLang="es-EC" sz="3200" dirty="0" smtClean="0">
                <a:solidFill>
                  <a:schemeClr val="tx1"/>
                </a:solidFill>
              </a:rPr>
              <a:t> 2009</a:t>
            </a:r>
            <a:r>
              <a:rPr lang="en-US" altLang="es-EC" sz="3200" dirty="0" smtClean="0"/>
              <a:t>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EC" sz="3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s-EC" sz="3200" dirty="0" smtClean="0">
                <a:solidFill>
                  <a:schemeClr val="tx1"/>
                </a:solidFill>
              </a:rPr>
              <a:t>La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versión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previa</a:t>
            </a:r>
            <a:r>
              <a:rPr lang="en-US" altLang="es-EC" sz="3200" dirty="0" smtClean="0">
                <a:solidFill>
                  <a:schemeClr val="tx1"/>
                </a:solidFill>
              </a:rPr>
              <a:t> de OWL (</a:t>
            </a:r>
            <a:r>
              <a:rPr lang="en-US" altLang="es-EC" sz="3200" dirty="0">
                <a:solidFill>
                  <a:schemeClr val="tx1"/>
                </a:solidFill>
              </a:rPr>
              <a:t>OWL 1)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llegó</a:t>
            </a:r>
            <a:r>
              <a:rPr lang="en-US" altLang="es-EC" sz="3200" dirty="0" smtClean="0">
                <a:solidFill>
                  <a:schemeClr val="tx1"/>
                </a:solidFill>
              </a:rPr>
              <a:t> a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ser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una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recomendación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en</a:t>
            </a:r>
            <a:r>
              <a:rPr lang="en-US" altLang="es-EC" sz="3200" dirty="0" smtClean="0">
                <a:solidFill>
                  <a:schemeClr val="tx1"/>
                </a:solidFill>
              </a:rPr>
              <a:t> 2004</a:t>
            </a:r>
            <a:r>
              <a:rPr lang="en-US" altLang="es-EC" sz="32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EC" sz="3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s-EC" sz="3200" dirty="0" smtClean="0">
                <a:solidFill>
                  <a:schemeClr val="tx1"/>
                </a:solidFill>
              </a:rPr>
              <a:t>Toda la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documentación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sobre</a:t>
            </a:r>
            <a:r>
              <a:rPr lang="en-US" altLang="es-EC" sz="3200" dirty="0" smtClean="0">
                <a:solidFill>
                  <a:schemeClr val="tx1"/>
                </a:solidFill>
              </a:rPr>
              <a:t> OWL2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puede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ser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encontrado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  <a:r>
              <a:rPr lang="en-US" altLang="es-EC" sz="3200" dirty="0" err="1" smtClean="0">
                <a:solidFill>
                  <a:schemeClr val="tx1"/>
                </a:solidFill>
              </a:rPr>
              <a:t>en</a:t>
            </a:r>
            <a:r>
              <a:rPr lang="en-US" altLang="es-EC" sz="3200" dirty="0" smtClean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EC" sz="3200" dirty="0">
              <a:hlinkClick r:id="rId2"/>
            </a:endParaRPr>
          </a:p>
          <a:p>
            <a:pPr lvl="1">
              <a:lnSpc>
                <a:spcPct val="80000"/>
              </a:lnSpc>
            </a:pPr>
            <a:r>
              <a:rPr lang="en-US" altLang="es-EC" sz="3200" dirty="0" smtClean="0">
                <a:hlinkClick r:id="rId2"/>
              </a:rPr>
              <a:t>http</a:t>
            </a:r>
            <a:r>
              <a:rPr lang="en-US" altLang="es-EC" sz="3200" dirty="0">
                <a:hlinkClick r:id="rId2"/>
              </a:rPr>
              <a:t>://www.w3.org/TR/2009/REC-owl2-overview-20091027/</a:t>
            </a:r>
            <a:r>
              <a:rPr lang="en-US" altLang="es-EC" sz="3200" dirty="0"/>
              <a:t> 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2521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178" y="470408"/>
            <a:ext cx="978792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Características Propiedades Objeto</a:t>
            </a:r>
            <a:r>
              <a:rPr lang="es-EC" sz="3200" spc="55" dirty="0"/>
              <a:t> </a:t>
            </a:r>
            <a:r>
              <a:rPr lang="es-EC" sz="3200" spc="-5" dirty="0" smtClean="0"/>
              <a:t>(2/5</a:t>
            </a:r>
            <a:r>
              <a:rPr lang="es-EC" sz="3200" spc="-5" dirty="0"/>
              <a:t>)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811" y="1251615"/>
            <a:ext cx="8837289" cy="16523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Propiedad simétrica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279F"/>
                </a:solidFill>
                <a:latin typeface="Courier New"/>
                <a:cs typeface="Courier New"/>
              </a:rPr>
              <a:t>–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P(x,y) 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if and only if</a:t>
            </a:r>
            <a:r>
              <a:rPr sz="2400" b="1" spc="-645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P(</a:t>
            </a:r>
            <a:r>
              <a:rPr sz="2400" b="1" spc="-10" dirty="0" err="1">
                <a:solidFill>
                  <a:srgbClr val="00279F"/>
                </a:solidFill>
                <a:latin typeface="Courier New"/>
                <a:cs typeface="Courier New"/>
              </a:rPr>
              <a:t>y,x</a:t>
            </a:r>
            <a:r>
              <a:rPr sz="2400" b="1" spc="-10" dirty="0" smtClean="0">
                <a:solidFill>
                  <a:srgbClr val="00279F"/>
                </a:solidFill>
                <a:latin typeface="Courier New"/>
                <a:cs typeface="Courier New"/>
              </a:rPr>
              <a:t>)</a:t>
            </a:r>
            <a:endParaRPr lang="es-EC" sz="2400" b="1" spc="-10" dirty="0" smtClean="0">
              <a:solidFill>
                <a:srgbClr val="00279F"/>
              </a:solidFill>
              <a:latin typeface="Courier New"/>
              <a:cs typeface="Courier New"/>
            </a:endParaRPr>
          </a:p>
          <a:p>
            <a:pPr marL="354965" indent="-342900"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400" b="1" dirty="0" err="1">
                <a:latin typeface="Courier New" panose="02070309020205020404" pitchFamily="49" charset="0"/>
              </a:rPr>
              <a:t>owl:SymmetricProperty</a:t>
            </a:r>
            <a:endParaRPr lang="es-EC" sz="2400" b="1" dirty="0">
              <a:latin typeface="Courier New" panose="02070309020205020404" pitchFamily="49" charset="0"/>
            </a:endParaRPr>
          </a:p>
          <a:p>
            <a:pPr lvl="1"/>
            <a:r>
              <a:rPr lang="en-US" sz="2400" dirty="0"/>
              <a:t>– </a:t>
            </a:r>
            <a:r>
              <a:rPr lang="en-US" sz="2400" dirty="0" err="1" smtClean="0"/>
              <a:t>e.j</a:t>
            </a:r>
            <a:r>
              <a:rPr lang="en-US" sz="2400" dirty="0" smtClean="0"/>
              <a:t>. “</a:t>
            </a:r>
            <a:r>
              <a:rPr lang="en-US" sz="2400" dirty="0" err="1" smtClean="0"/>
              <a:t>tiene</a:t>
            </a:r>
            <a:r>
              <a:rPr lang="en-US" sz="2400" dirty="0" smtClean="0"/>
              <a:t> el </a:t>
            </a:r>
            <a:r>
              <a:rPr lang="en-US" sz="2400" dirty="0" err="1" smtClean="0"/>
              <a:t>mismo</a:t>
            </a:r>
            <a:r>
              <a:rPr lang="en-US" sz="2400" dirty="0" smtClean="0"/>
              <a:t> </a:t>
            </a:r>
            <a:r>
              <a:rPr lang="en-US" sz="2400" dirty="0" err="1" smtClean="0"/>
              <a:t>grado</a:t>
            </a:r>
            <a:r>
              <a:rPr lang="en-US" sz="2400" dirty="0" smtClean="0"/>
              <a:t> que”, “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hermano</a:t>
            </a:r>
            <a:r>
              <a:rPr lang="en-US" sz="2400" dirty="0" smtClean="0"/>
              <a:t> de”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839" y="3777996"/>
            <a:ext cx="993140" cy="857250"/>
          </a:xfrm>
          <a:custGeom>
            <a:avLst/>
            <a:gdLst/>
            <a:ahLst/>
            <a:cxnLst/>
            <a:rect l="l" t="t" r="r" b="b"/>
            <a:pathLst>
              <a:path w="993140" h="857250">
                <a:moveTo>
                  <a:pt x="0" y="857250"/>
                </a:moveTo>
                <a:lnTo>
                  <a:pt x="992886" y="857250"/>
                </a:lnTo>
                <a:lnTo>
                  <a:pt x="992886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801" y="3172117"/>
            <a:ext cx="66960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" name="Rectángulo 500"/>
          <p:cNvSpPr/>
          <p:nvPr/>
        </p:nvSpPr>
        <p:spPr>
          <a:xfrm>
            <a:off x="1615572" y="5940765"/>
            <a:ext cx="8074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ex:Connie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sibling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ex:Fredo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sibling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rdf:type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owl:SymmetricProperty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ex:Fredo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sibling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ex:Connie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470408"/>
            <a:ext cx="960133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Características Propiedades Objeto</a:t>
            </a:r>
            <a:r>
              <a:rPr lang="es-EC" sz="3200" spc="55" dirty="0"/>
              <a:t> </a:t>
            </a:r>
            <a:r>
              <a:rPr lang="es-EC" sz="3200" spc="-5" dirty="0" smtClean="0"/>
              <a:t>(3/5</a:t>
            </a:r>
            <a:r>
              <a:rPr lang="es-EC" sz="3200" spc="-5" dirty="0"/>
              <a:t>)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2811" y="1251615"/>
            <a:ext cx="9058910" cy="210378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Propiedad funcional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279F"/>
                </a:solidFill>
                <a:latin typeface="Courier New"/>
                <a:cs typeface="Courier New"/>
              </a:rPr>
              <a:t>–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P(x,y) </a:t>
            </a:r>
            <a:r>
              <a:rPr lang="es-EC" sz="2400" b="1" spc="-5" dirty="0" smtClean="0">
                <a:solidFill>
                  <a:srgbClr val="00279F"/>
                </a:solidFill>
                <a:latin typeface="Courier New"/>
                <a:cs typeface="Courier New"/>
              </a:rPr>
              <a:t>y</a:t>
            </a:r>
            <a:r>
              <a:rPr sz="2400" b="1" spc="-5" dirty="0" smtClean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P(x,z) </a:t>
            </a:r>
            <a:r>
              <a:rPr sz="2400" b="1" spc="-10" dirty="0" err="1" smtClean="0">
                <a:solidFill>
                  <a:srgbClr val="00279F"/>
                </a:solidFill>
                <a:latin typeface="Courier New"/>
                <a:cs typeface="Courier New"/>
              </a:rPr>
              <a:t>impli</a:t>
            </a:r>
            <a:r>
              <a:rPr lang="es-EC" sz="2400" b="1" spc="-10" dirty="0" err="1" smtClean="0">
                <a:solidFill>
                  <a:srgbClr val="00279F"/>
                </a:solidFill>
                <a:latin typeface="Courier New"/>
                <a:cs typeface="Courier New"/>
              </a:rPr>
              <a:t>ca</a:t>
            </a:r>
            <a:r>
              <a:rPr sz="2400" b="1" spc="-10" dirty="0" smtClean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y =</a:t>
            </a:r>
            <a:r>
              <a:rPr sz="2400" b="1" spc="-645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z</a:t>
            </a:r>
            <a:endParaRPr sz="2400" dirty="0">
              <a:latin typeface="Courier New"/>
              <a:cs typeface="Courier New"/>
            </a:endParaRPr>
          </a:p>
          <a:p>
            <a:pPr marL="354965" indent="-342900"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400" b="1" dirty="0" err="1">
                <a:latin typeface="Courier New" panose="02070309020205020404" pitchFamily="49" charset="0"/>
              </a:rPr>
              <a:t>owl:FunctionalProperty</a:t>
            </a:r>
            <a:r>
              <a:rPr lang="es-EC" sz="2500" dirty="0" smtClean="0">
                <a:latin typeface="Verdana"/>
                <a:cs typeface="Verdana"/>
              </a:rPr>
              <a:t> define una propiedad que tiene al menos un valor por cada objeto</a:t>
            </a:r>
          </a:p>
          <a:p>
            <a:pPr marL="812165" lvl="1" indent="-342900"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400" dirty="0"/>
              <a:t>e</a:t>
            </a:r>
            <a:r>
              <a:rPr lang="en-US" sz="2400" dirty="0"/>
              <a:t>.j. </a:t>
            </a:r>
            <a:r>
              <a:rPr lang="en-US" sz="2400" dirty="0" smtClean="0"/>
              <a:t>“</a:t>
            </a:r>
            <a:r>
              <a:rPr lang="en-US" sz="2400" dirty="0" err="1" smtClean="0"/>
              <a:t>edad</a:t>
            </a:r>
            <a:r>
              <a:rPr lang="en-US" sz="2400" dirty="0" smtClean="0"/>
              <a:t>”, “</a:t>
            </a:r>
            <a:r>
              <a:rPr lang="en-US" sz="2400" dirty="0" err="1" smtClean="0"/>
              <a:t>altura</a:t>
            </a:r>
            <a:r>
              <a:rPr lang="en-US" sz="2400" dirty="0" smtClean="0"/>
              <a:t>”, “</a:t>
            </a:r>
            <a:r>
              <a:rPr lang="en-US" sz="2400" dirty="0" err="1" smtClean="0"/>
              <a:t>SupervisorDirecto</a:t>
            </a:r>
            <a:r>
              <a:rPr lang="en-US" sz="2400" dirty="0" smtClean="0"/>
              <a:t>”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503" name="Picture 2"/>
          <p:cNvPicPr>
            <a:picLocks noChangeAspect="1" noChangeArrowheads="1"/>
          </p:cNvPicPr>
          <p:nvPr/>
        </p:nvPicPr>
        <p:blipFill>
          <a:blip r:embed="rId2" cstate="print"/>
          <a:srcRect b="1449"/>
          <a:stretch>
            <a:fillRect/>
          </a:stretch>
        </p:blipFill>
        <p:spPr bwMode="auto">
          <a:xfrm>
            <a:off x="4977614" y="3598148"/>
            <a:ext cx="5342808" cy="372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4" name="Rectángulo 503"/>
          <p:cNvSpPr/>
          <p:nvPr/>
        </p:nvSpPr>
        <p:spPr>
          <a:xfrm>
            <a:off x="549589" y="5762625"/>
            <a:ext cx="8527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ex:Fredo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hasFather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ex:Vito_old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 err="1">
                <a:latin typeface="Courier New" panose="02070309020205020404" pitchFamily="49" charset="0"/>
              </a:rPr>
              <a:t>ex:Fredo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hasFather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ex:Vito_young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hasFather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rdf:type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owl:FunctionalProperty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ex:Vito_old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owl:sameAs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ex:Vito_young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286" y="470408"/>
            <a:ext cx="968581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Características Propiedades Objeto</a:t>
            </a:r>
            <a:r>
              <a:rPr lang="es-EC" sz="3200" spc="55" dirty="0"/>
              <a:t> </a:t>
            </a:r>
            <a:r>
              <a:rPr lang="es-EC" sz="3200" spc="-5" dirty="0" smtClean="0"/>
              <a:t>(4/5</a:t>
            </a:r>
            <a:r>
              <a:rPr lang="es-EC" sz="3200" spc="-5" dirty="0"/>
              <a:t>)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852811" y="1251615"/>
            <a:ext cx="6856089" cy="140615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Propiedad Inversa: </a:t>
            </a:r>
            <a:r>
              <a:rPr lang="es-EC" sz="2400" b="1" dirty="0" err="1">
                <a:latin typeface="Courier New" panose="02070309020205020404" pitchFamily="49" charset="0"/>
              </a:rPr>
              <a:t>owl:inverseOf</a:t>
            </a:r>
            <a:endParaRPr sz="2400" b="1" dirty="0">
              <a:latin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279F"/>
                </a:solidFill>
                <a:latin typeface="Courier New"/>
                <a:cs typeface="Courier New"/>
              </a:rPr>
              <a:t>–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P1(x,y) iff</a:t>
            </a:r>
            <a:r>
              <a:rPr sz="2400" b="1" spc="-700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P2(y,x)</a:t>
            </a:r>
            <a:endParaRPr sz="24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639"/>
              </a:spcBef>
            </a:pPr>
            <a:endParaRPr sz="2300" dirty="0">
              <a:latin typeface="Verdana"/>
              <a:cs typeface="Verdana"/>
            </a:endParaRPr>
          </a:p>
        </p:txBody>
      </p:sp>
      <p:pic>
        <p:nvPicPr>
          <p:cNvPr id="4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900" y="2432064"/>
            <a:ext cx="89058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7" name="Rectángulo 496"/>
          <p:cNvSpPr/>
          <p:nvPr/>
        </p:nvSpPr>
        <p:spPr>
          <a:xfrm>
            <a:off x="924993" y="5176667"/>
            <a:ext cx="902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ex:Carmela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parentOf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ex:Sonny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 err="1">
                <a:latin typeface="Courier New" panose="02070309020205020404" pitchFamily="49" charset="0"/>
              </a:rPr>
              <a:t>ex:Vincent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childOf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ex:Sonny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parentOf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owl:inverseOf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childOf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ex:Sonny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parentOf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ex:Vincent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ex:Sonny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childOf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ex:Carmela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777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812" y="470408"/>
            <a:ext cx="982701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Características Propiedades Objeto</a:t>
            </a:r>
            <a:r>
              <a:rPr lang="es-EC" sz="3200" spc="55" dirty="0"/>
              <a:t> </a:t>
            </a:r>
            <a:r>
              <a:rPr lang="es-EC" sz="3200" spc="-5" dirty="0" smtClean="0"/>
              <a:t>(5/5</a:t>
            </a:r>
            <a:r>
              <a:rPr lang="es-EC" sz="3200" spc="-5" dirty="0"/>
              <a:t>)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2811" y="1251615"/>
            <a:ext cx="9058910" cy="20524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Propiedad </a:t>
            </a:r>
            <a:r>
              <a:rPr sz="2500" dirty="0" smtClean="0">
                <a:latin typeface="Verdana"/>
                <a:cs typeface="Verdana"/>
              </a:rPr>
              <a:t>Invers</a:t>
            </a:r>
            <a:r>
              <a:rPr lang="es-EC" sz="2500" dirty="0" smtClean="0">
                <a:latin typeface="Verdana"/>
                <a:cs typeface="Verdana"/>
              </a:rPr>
              <a:t>a</a:t>
            </a:r>
            <a:r>
              <a:rPr sz="2500" dirty="0" smtClean="0">
                <a:latin typeface="Verdana"/>
                <a:cs typeface="Verdana"/>
              </a:rPr>
              <a:t> </a:t>
            </a:r>
            <a:r>
              <a:rPr sz="2500" dirty="0" err="1" smtClean="0">
                <a:latin typeface="Verdana"/>
                <a:cs typeface="Verdana"/>
              </a:rPr>
              <a:t>Func</a:t>
            </a:r>
            <a:r>
              <a:rPr lang="es-EC" sz="2500" dirty="0" err="1" smtClean="0">
                <a:latin typeface="Verdana"/>
                <a:cs typeface="Verdana"/>
              </a:rPr>
              <a:t>ional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279F"/>
                </a:solidFill>
                <a:latin typeface="Courier New"/>
                <a:cs typeface="Courier New"/>
              </a:rPr>
              <a:t>–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P(y,x) and </a:t>
            </a:r>
            <a:r>
              <a:rPr sz="2400" b="1" spc="-10" dirty="0">
                <a:solidFill>
                  <a:srgbClr val="00279F"/>
                </a:solidFill>
                <a:latin typeface="Courier New"/>
                <a:cs typeface="Courier New"/>
              </a:rPr>
              <a:t>P(z,x) </a:t>
            </a:r>
            <a:r>
              <a:rPr sz="2400" b="1" spc="-10" dirty="0" err="1" smtClean="0">
                <a:solidFill>
                  <a:srgbClr val="00279F"/>
                </a:solidFill>
                <a:latin typeface="Courier New"/>
                <a:cs typeface="Courier New"/>
              </a:rPr>
              <a:t>impli</a:t>
            </a:r>
            <a:r>
              <a:rPr lang="es-EC" sz="2400" b="1" spc="-10" dirty="0" err="1" smtClean="0">
                <a:solidFill>
                  <a:srgbClr val="00279F"/>
                </a:solidFill>
                <a:latin typeface="Courier New"/>
                <a:cs typeface="Courier New"/>
              </a:rPr>
              <a:t>ca</a:t>
            </a:r>
            <a:r>
              <a:rPr sz="2400" b="1" spc="-10" dirty="0" smtClean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y =</a:t>
            </a:r>
            <a:r>
              <a:rPr sz="2400" b="1" spc="-645" dirty="0">
                <a:solidFill>
                  <a:srgbClr val="00279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279F"/>
                </a:solidFill>
                <a:latin typeface="Courier New"/>
                <a:cs typeface="Courier New"/>
              </a:rPr>
              <a:t>z</a:t>
            </a:r>
            <a:endParaRPr sz="2400" dirty="0">
              <a:latin typeface="Courier New"/>
              <a:cs typeface="Courier New"/>
            </a:endParaRPr>
          </a:p>
          <a:p>
            <a:pPr marL="354965" indent="-342900"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err="1" smtClean="0">
                <a:latin typeface="Verdana"/>
                <a:cs typeface="Verdana"/>
              </a:rPr>
              <a:t>owl:InverseFunctionalProperty</a:t>
            </a:r>
            <a:r>
              <a:rPr lang="es-EC" sz="2500" dirty="0" smtClean="0">
                <a:latin typeface="Verdana"/>
                <a:cs typeface="Verdana"/>
              </a:rPr>
              <a:t> define una propiedad para los cuales dos objetos diferentes no pueden tener el mismo valor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39" y="4635246"/>
            <a:ext cx="704850" cy="857250"/>
          </a:xfrm>
          <a:custGeom>
            <a:avLst/>
            <a:gdLst/>
            <a:ahLst/>
            <a:cxnLst/>
            <a:rect l="l" t="t" r="r" b="b"/>
            <a:pathLst>
              <a:path w="704850" h="857250">
                <a:moveTo>
                  <a:pt x="0" y="857250"/>
                </a:moveTo>
                <a:lnTo>
                  <a:pt x="704850" y="857250"/>
                </a:lnTo>
                <a:lnTo>
                  <a:pt x="704850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1340" y="3171825"/>
            <a:ext cx="596206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2" name="Rectángulo 501"/>
          <p:cNvSpPr/>
          <p:nvPr/>
        </p:nvSpPr>
        <p:spPr>
          <a:xfrm>
            <a:off x="165100" y="5633167"/>
            <a:ext cx="95178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ex:Vito_old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fatherOf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ex:Connie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 err="1">
                <a:latin typeface="Courier New" panose="02070309020205020404" pitchFamily="49" charset="0"/>
              </a:rPr>
              <a:t>ex:Vito_young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fatherOf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ex:Connie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fatherOf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rdf:type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owl:InverseFunctionalProperty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ex:Vito_old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owl:sameAs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ex:Vito_young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812" y="470408"/>
            <a:ext cx="982701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Características Propiedades Objeto</a:t>
            </a:r>
            <a:r>
              <a:rPr lang="es-EC" sz="3200" spc="55" dirty="0"/>
              <a:t> </a:t>
            </a:r>
            <a:r>
              <a:rPr lang="es-EC" sz="3200" spc="-5" dirty="0" smtClean="0"/>
              <a:t>(5/5</a:t>
            </a:r>
            <a:r>
              <a:rPr lang="es-EC" sz="3200" spc="-5" dirty="0"/>
              <a:t>)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2811" y="1251615"/>
            <a:ext cx="9058910" cy="43922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Propiedad Equivalente: </a:t>
            </a:r>
            <a:r>
              <a:rPr lang="es-EC" sz="2500" dirty="0" err="1" smtClean="0">
                <a:latin typeface="Verdana"/>
                <a:cs typeface="Verdana"/>
              </a:rPr>
              <a:t>owl:EquivalentProperty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39" y="4635246"/>
            <a:ext cx="704850" cy="857250"/>
          </a:xfrm>
          <a:custGeom>
            <a:avLst/>
            <a:gdLst/>
            <a:ahLst/>
            <a:cxnLst/>
            <a:rect l="l" t="t" r="r" b="b"/>
            <a:pathLst>
              <a:path w="704850" h="857250">
                <a:moveTo>
                  <a:pt x="0" y="857250"/>
                </a:moveTo>
                <a:lnTo>
                  <a:pt x="704850" y="857250"/>
                </a:lnTo>
                <a:lnTo>
                  <a:pt x="704850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Rectángulo 501"/>
          <p:cNvSpPr/>
          <p:nvPr/>
        </p:nvSpPr>
        <p:spPr>
          <a:xfrm>
            <a:off x="938578" y="5380251"/>
            <a:ext cx="867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 err="1">
                <a:latin typeface="Courier New" panose="02070309020205020404" pitchFamily="49" charset="0"/>
              </a:rPr>
              <a:t>ex:Vito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parentOf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 err="1"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hasChild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ex:Mary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r>
              <a:rPr lang="es-EC" sz="2400" dirty="0">
                <a:latin typeface="Courier New" panose="02070309020205020404" pitchFamily="49" charset="0"/>
              </a:rPr>
              <a:t>:</a:t>
            </a:r>
            <a:r>
              <a:rPr lang="es-EC" sz="2400" dirty="0" err="1">
                <a:latin typeface="Courier New" panose="02070309020205020404" pitchFamily="49" charset="0"/>
              </a:rPr>
              <a:t>parentOf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b="1" dirty="0" err="1">
                <a:latin typeface="Courier New" panose="02070309020205020404" pitchFamily="49" charset="0"/>
              </a:rPr>
              <a:t>owl:equivalentProperty</a:t>
            </a:r>
            <a:r>
              <a:rPr lang="es-EC" sz="2400" dirty="0"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latin typeface="Courier New" panose="02070309020205020404" pitchFamily="49" charset="0"/>
              </a:rPr>
              <a:t>hasChild</a:t>
            </a:r>
            <a:r>
              <a:rPr lang="es-EC" sz="2400" dirty="0"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ex:Vito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hasChild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 </a:t>
            </a:r>
          </a:p>
          <a:p>
            <a:pPr lvl="1"/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ex:Michael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: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parentOf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solidFill>
                  <a:schemeClr val="tx2"/>
                </a:solidFill>
                <a:latin typeface="Courier New" panose="02070309020205020404" pitchFamily="49" charset="0"/>
              </a:rPr>
              <a:t>ex:Mary</a:t>
            </a:r>
            <a:r>
              <a:rPr lang="es-EC" sz="2400" dirty="0">
                <a:solidFill>
                  <a:schemeClr val="tx2"/>
                </a:solidFill>
                <a:latin typeface="Courier New" panose="02070309020205020404" pitchFamily="49" charset="0"/>
              </a:rPr>
              <a:t> 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811" y="2320016"/>
            <a:ext cx="88392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5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2378" y="565658"/>
            <a:ext cx="857720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Clases Primitivas y Definidas en OWL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012203" y="1686233"/>
                <a:ext cx="9067381" cy="532709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92759">
                  <a:lnSpc>
                    <a:spcPts val="1200"/>
                  </a:lnSpc>
                  <a:spcBef>
                    <a:spcPts val="495"/>
                  </a:spcBef>
                </a:pPr>
                <a:r>
                  <a:rPr lang="es-EC" sz="3200" i="1" spc="-5" dirty="0">
                    <a:latin typeface="Arial"/>
                    <a:cs typeface="Arial"/>
                  </a:rPr>
                  <a:t>Una clase que solo tiene las </a:t>
                </a:r>
                <a:r>
                  <a:rPr lang="es-EC" sz="3200" i="1" spc="-5" dirty="0" smtClean="0">
                    <a:latin typeface="Arial"/>
                    <a:cs typeface="Arial"/>
                  </a:rPr>
                  <a:t>condiciones </a:t>
                </a: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endParaRPr lang="es-EC" sz="3200" i="1" spc="-5" dirty="0">
                  <a:latin typeface="Arial"/>
                  <a:cs typeface="Arial"/>
                </a:endParaRPr>
              </a:p>
              <a:p>
                <a:pPr marL="492759">
                  <a:lnSpc>
                    <a:spcPts val="1200"/>
                  </a:lnSpc>
                  <a:spcBef>
                    <a:spcPts val="495"/>
                  </a:spcBef>
                </a:pPr>
                <a:r>
                  <a:rPr lang="es-EC" sz="3200" i="1" spc="-5" dirty="0" smtClean="0">
                    <a:latin typeface="Arial"/>
                    <a:cs typeface="Arial"/>
                  </a:rPr>
                  <a:t>necesarias </a:t>
                </a:r>
                <a:r>
                  <a:rPr lang="es-EC" sz="3200" i="1" spc="-5" dirty="0">
                    <a:latin typeface="Arial"/>
                    <a:cs typeface="Arial"/>
                  </a:rPr>
                  <a:t>se conoce como clase </a:t>
                </a:r>
                <a:r>
                  <a:rPr lang="es-EC" sz="3200" b="1" i="1" spc="-5" dirty="0">
                    <a:latin typeface="Arial"/>
                    <a:cs typeface="Arial"/>
                  </a:rPr>
                  <a:t>primitiva</a:t>
                </a:r>
                <a:r>
                  <a:rPr lang="es-EC" sz="3200" i="1" spc="-5" dirty="0">
                    <a:latin typeface="Arial"/>
                    <a:cs typeface="Arial"/>
                  </a:rPr>
                  <a:t>.</a:t>
                </a:r>
                <a:endParaRPr lang="es-EC" sz="3200" i="1" spc="-5" dirty="0" smtClean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endParaRPr lang="es-EC" sz="3200" i="1" spc="-5" dirty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endParaRPr lang="es-EC" sz="3200" i="1" spc="-5" dirty="0" smtClean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r>
                  <a:rPr lang="es-EC" sz="3200" i="1" spc="-5" dirty="0" smtClean="0">
                    <a:latin typeface="Arial"/>
                    <a:cs typeface="Arial"/>
                  </a:rPr>
                  <a:t>A </a:t>
                </a:r>
                <a14:m>
                  <m:oMath xmlns:m="http://schemas.openxmlformats.org/officeDocument/2006/math">
                    <m:r>
                      <a:rPr lang="es-EC" sz="3200" i="1" spc="-25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lang="es-EC" sz="3200" spc="-25" dirty="0">
                    <a:latin typeface="Lucida Sans Unicode"/>
                    <a:cs typeface="Lucida Sans Unicode"/>
                  </a:rPr>
                  <a:t> </a:t>
                </a:r>
                <a:r>
                  <a:rPr lang="es-EC" sz="3200" i="1" spc="-5" dirty="0">
                    <a:latin typeface="Arial"/>
                    <a:cs typeface="Arial"/>
                  </a:rPr>
                  <a:t>C </a:t>
                </a:r>
                <a:r>
                  <a:rPr lang="es-EC" sz="3200" dirty="0">
                    <a:latin typeface="Arial"/>
                    <a:cs typeface="Arial"/>
                  </a:rPr>
                  <a:t>(condiciones necesarias para</a:t>
                </a:r>
                <a:r>
                  <a:rPr lang="es-EC" sz="3200" spc="75" dirty="0">
                    <a:latin typeface="Arial"/>
                    <a:cs typeface="Arial"/>
                  </a:rPr>
                  <a:t> </a:t>
                </a:r>
                <a:r>
                  <a:rPr lang="es-EC" sz="3200" spc="-5" dirty="0">
                    <a:latin typeface="Arial"/>
                    <a:cs typeface="Arial"/>
                  </a:rPr>
                  <a:t>A</a:t>
                </a:r>
                <a:r>
                  <a:rPr lang="es-EC" sz="3200" spc="-5" dirty="0" smtClean="0">
                    <a:latin typeface="Arial"/>
                    <a:cs typeface="Arial"/>
                  </a:rPr>
                  <a:t>)</a:t>
                </a: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endParaRPr lang="es-EC" sz="3200" spc="-5" dirty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spcBef>
                    <a:spcPts val="495"/>
                  </a:spcBef>
                  <a:buFont typeface="Arial" panose="020B0604020202020204" pitchFamily="34" charset="0"/>
                  <a:buChar char="•"/>
                </a:pPr>
                <a:endParaRPr lang="es-EC" sz="3200" dirty="0">
                  <a:latin typeface="Arial"/>
                  <a:cs typeface="Arial"/>
                </a:endParaRPr>
              </a:p>
              <a:p>
                <a:pPr marL="664209" indent="-171450">
                  <a:buFont typeface="Arial" panose="020B0604020202020204" pitchFamily="34" charset="0"/>
                  <a:buChar char="•"/>
                </a:pPr>
                <a:endParaRPr lang="es-EC" sz="3200" i="1" spc="-5" dirty="0" smtClean="0">
                  <a:latin typeface="Arial"/>
                  <a:cs typeface="Arial"/>
                </a:endParaRPr>
              </a:p>
              <a:p>
                <a:pPr marL="492759" algn="ctr"/>
                <a:r>
                  <a:rPr lang="es-EC" sz="3200" i="1" spc="-5" dirty="0">
                    <a:latin typeface="Arial"/>
                    <a:cs typeface="Arial"/>
                  </a:rPr>
                  <a:t>Las condiciones necesarias se pueden leer </a:t>
                </a:r>
                <a:endParaRPr lang="es-EC" sz="3200" i="1" spc="-5" dirty="0" smtClean="0">
                  <a:latin typeface="Arial"/>
                  <a:cs typeface="Arial"/>
                </a:endParaRPr>
              </a:p>
              <a:p>
                <a:pPr marL="492759" algn="ctr"/>
                <a:r>
                  <a:rPr lang="es-EC" sz="3200" i="1" spc="-5" dirty="0" smtClean="0">
                    <a:latin typeface="Arial"/>
                    <a:cs typeface="Arial"/>
                  </a:rPr>
                  <a:t>como</a:t>
                </a:r>
                <a:r>
                  <a:rPr lang="es-EC" sz="3200" i="1" spc="-5" dirty="0">
                    <a:latin typeface="Arial"/>
                    <a:cs typeface="Arial"/>
                  </a:rPr>
                  <a:t>: "Si algo es miembro de esta clase</a:t>
                </a:r>
                <a:r>
                  <a:rPr lang="es-EC" sz="3200" i="1" spc="-5" dirty="0" smtClean="0">
                    <a:latin typeface="Arial"/>
                    <a:cs typeface="Arial"/>
                  </a:rPr>
                  <a:t>, </a:t>
                </a:r>
                <a:endParaRPr lang="es-EC" sz="3200" i="1" spc="-5" dirty="0">
                  <a:latin typeface="Arial"/>
                  <a:cs typeface="Arial"/>
                </a:endParaRPr>
              </a:p>
              <a:p>
                <a:pPr marL="492759" algn="ctr"/>
                <a:r>
                  <a:rPr lang="es-EC" sz="3200" i="1" spc="-5" dirty="0" smtClean="0">
                    <a:latin typeface="Arial"/>
                    <a:cs typeface="Arial"/>
                  </a:rPr>
                  <a:t>entonces </a:t>
                </a:r>
                <a:r>
                  <a:rPr lang="es-EC" sz="3200" i="1" spc="-5" dirty="0">
                    <a:latin typeface="Arial"/>
                    <a:cs typeface="Arial"/>
                  </a:rPr>
                  <a:t>es </a:t>
                </a:r>
                <a:r>
                  <a:rPr lang="es-EC" sz="3200" i="1" spc="-5" dirty="0" smtClean="0">
                    <a:latin typeface="Arial"/>
                    <a:cs typeface="Arial"/>
                  </a:rPr>
                  <a:t>necesario cumplir estas </a:t>
                </a:r>
                <a:endParaRPr lang="es-EC" sz="3200" i="1" spc="-5" dirty="0">
                  <a:latin typeface="Arial"/>
                  <a:cs typeface="Arial"/>
                </a:endParaRPr>
              </a:p>
              <a:p>
                <a:pPr marL="492759" algn="ctr"/>
                <a:r>
                  <a:rPr lang="es-EC" sz="3200" i="1" spc="-5" dirty="0" smtClean="0">
                    <a:latin typeface="Arial"/>
                    <a:cs typeface="Arial"/>
                  </a:rPr>
                  <a:t>condiciones"</a:t>
                </a:r>
              </a:p>
              <a:p>
                <a:pPr marL="664209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endParaRPr lang="es-EC" sz="3200" i="1" spc="-5" dirty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endParaRPr lang="es-EC" sz="3200" i="1" spc="-5" dirty="0" smtClean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endParaRPr lang="es-EC" sz="3200" i="1" spc="-5" dirty="0">
                  <a:latin typeface="Arial"/>
                  <a:cs typeface="Arial"/>
                </a:endParaRPr>
              </a:p>
              <a:p>
                <a:pPr marL="664209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endParaRPr lang="es-EC" sz="3200" i="1" spc="-5" dirty="0" smtClean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3" y="1686233"/>
                <a:ext cx="9067381" cy="53270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9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60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17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75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2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0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71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628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7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686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43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800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858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39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896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54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011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069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050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107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165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222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279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337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318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375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EF1F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9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2378" y="565658"/>
            <a:ext cx="857720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Clases Primitivas y Definidas en OWL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2203" y="1686233"/>
            <a:ext cx="9067381" cy="4629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i="1" spc="-5" dirty="0" smtClean="0">
              <a:latin typeface="Arial"/>
              <a:cs typeface="Arial"/>
            </a:endParaRPr>
          </a:p>
          <a:p>
            <a:pPr marL="492759"/>
            <a:r>
              <a:rPr lang="es-EC" sz="3200" i="1" spc="-5" dirty="0">
                <a:latin typeface="Arial"/>
                <a:cs typeface="Arial"/>
              </a:rPr>
              <a:t>Una clase que tiene al menos un conjunto de condiciones necesarias y suficientes se conoce como clase </a:t>
            </a:r>
            <a:r>
              <a:rPr lang="es-EC" sz="3200" b="1" i="1" spc="-5" dirty="0">
                <a:latin typeface="Arial"/>
                <a:cs typeface="Arial"/>
              </a:rPr>
              <a:t>definida</a:t>
            </a:r>
            <a:r>
              <a:rPr lang="es-EC" sz="3200" i="1" spc="-5" dirty="0">
                <a:latin typeface="Arial"/>
                <a:cs typeface="Arial"/>
              </a:rPr>
              <a:t>.</a:t>
            </a:r>
            <a:endParaRPr lang="es-EC" sz="3200" i="1" spc="-5" dirty="0" smtClean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i="1" spc="-5" dirty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i="1" spc="-5" dirty="0" smtClean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i="1" spc="-5" dirty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i="1" spc="-5" dirty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s-EC" sz="3200" i="1" spc="-5" dirty="0" smtClean="0">
                <a:latin typeface="Arial"/>
                <a:cs typeface="Arial"/>
              </a:rPr>
              <a:t>A </a:t>
            </a:r>
            <a:r>
              <a:rPr lang="es-EC" sz="3200" spc="-25" dirty="0">
                <a:latin typeface="Lucida Sans Unicode"/>
                <a:cs typeface="Lucida Sans Unicode"/>
              </a:rPr>
              <a:t>≡ </a:t>
            </a:r>
            <a:r>
              <a:rPr lang="es-EC" sz="3200" i="1" spc="-5" dirty="0">
                <a:latin typeface="Arial"/>
                <a:cs typeface="Arial"/>
              </a:rPr>
              <a:t>C </a:t>
            </a:r>
            <a:r>
              <a:rPr lang="es-EC" sz="3200" spc="-5" dirty="0">
                <a:latin typeface="Arial"/>
                <a:cs typeface="Arial"/>
              </a:rPr>
              <a:t>(condiciones necesarias y </a:t>
            </a:r>
            <a:r>
              <a:rPr lang="es-EC" sz="3200" spc="-5" dirty="0" smtClean="0">
                <a:latin typeface="Arial"/>
                <a:cs typeface="Arial"/>
              </a:rPr>
              <a:t>suficientes</a:t>
            </a: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spc="-5" dirty="0">
              <a:latin typeface="Arial"/>
              <a:cs typeface="Arial"/>
            </a:endParaRPr>
          </a:p>
          <a:p>
            <a:pPr marL="664209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s-EC" sz="3200" spc="-5" dirty="0" smtClean="0">
              <a:latin typeface="Arial"/>
              <a:cs typeface="Arial"/>
            </a:endParaRPr>
          </a:p>
          <a:p>
            <a:pPr marL="492759">
              <a:lnSpc>
                <a:spcPts val="1200"/>
              </a:lnSpc>
            </a:pPr>
            <a:r>
              <a:rPr lang="es-EC" sz="3200" spc="-5" dirty="0" smtClean="0">
                <a:latin typeface="Arial"/>
                <a:cs typeface="Arial"/>
              </a:rPr>
              <a:t>para </a:t>
            </a:r>
            <a:r>
              <a:rPr lang="es-EC" sz="3200" spc="-5" dirty="0">
                <a:latin typeface="Arial"/>
                <a:cs typeface="Arial"/>
              </a:rPr>
              <a:t>A –</a:t>
            </a:r>
            <a:r>
              <a:rPr lang="es-EC" sz="3200" spc="135" dirty="0">
                <a:latin typeface="Arial"/>
                <a:cs typeface="Arial"/>
              </a:rPr>
              <a:t> </a:t>
            </a:r>
            <a:r>
              <a:rPr lang="es-EC" sz="3200" spc="-5" dirty="0">
                <a:latin typeface="Arial"/>
                <a:cs typeface="Arial"/>
              </a:rPr>
              <a:t>definición</a:t>
            </a:r>
            <a:r>
              <a:rPr lang="es-EC" sz="3200" spc="-5" dirty="0" smtClean="0">
                <a:latin typeface="Arial"/>
                <a:cs typeface="Arial"/>
              </a:rPr>
              <a:t>)</a:t>
            </a:r>
          </a:p>
          <a:p>
            <a:pPr marL="492759">
              <a:lnSpc>
                <a:spcPts val="1200"/>
              </a:lnSpc>
            </a:pPr>
            <a:endParaRPr lang="es-EC" sz="3200" spc="-5" dirty="0">
              <a:latin typeface="Arial"/>
              <a:cs typeface="Arial"/>
            </a:endParaRPr>
          </a:p>
          <a:p>
            <a:pPr marL="492759">
              <a:lnSpc>
                <a:spcPts val="1200"/>
              </a:lnSpc>
            </a:pPr>
            <a:endParaRPr lang="es-EC" sz="3200" spc="-5" dirty="0" smtClean="0">
              <a:latin typeface="Arial"/>
              <a:cs typeface="Arial"/>
            </a:endParaRPr>
          </a:p>
          <a:p>
            <a:pPr marL="492759">
              <a:lnSpc>
                <a:spcPts val="1200"/>
              </a:lnSpc>
            </a:pPr>
            <a:endParaRPr lang="es-EC" sz="3200" spc="-5" dirty="0">
              <a:latin typeface="Arial"/>
              <a:cs typeface="Arial"/>
            </a:endParaRPr>
          </a:p>
          <a:p>
            <a:pPr marL="492759">
              <a:lnSpc>
                <a:spcPts val="1200"/>
              </a:lnSpc>
            </a:pPr>
            <a:endParaRPr lang="es-EC" sz="3200" spc="-5" dirty="0" smtClean="0">
              <a:latin typeface="Arial"/>
              <a:cs typeface="Arial"/>
            </a:endParaRPr>
          </a:p>
          <a:p>
            <a:pPr marL="492759" algn="ctr"/>
            <a:r>
              <a:rPr lang="es-EC" sz="3200" spc="-5" dirty="0" smtClean="0">
                <a:latin typeface="Arial"/>
                <a:cs typeface="Arial"/>
              </a:rPr>
              <a:t>Las </a:t>
            </a:r>
            <a:r>
              <a:rPr lang="es-EC" sz="3200" spc="-5" dirty="0">
                <a:latin typeface="Arial"/>
                <a:cs typeface="Arial"/>
              </a:rPr>
              <a:t>condiciones necesarias y suficientes se denominan clases equivalentes</a:t>
            </a:r>
            <a:endParaRPr lang="es-EC" sz="3200" spc="-5" dirty="0" smtClean="0">
              <a:latin typeface="Arial"/>
              <a:cs typeface="Arial"/>
            </a:endParaRPr>
          </a:p>
          <a:p>
            <a:pPr marL="492759">
              <a:lnSpc>
                <a:spcPts val="1200"/>
              </a:lnSpc>
            </a:pPr>
            <a:endParaRPr lang="en-US" sz="3200" dirty="0" smtClean="0"/>
          </a:p>
        </p:txBody>
      </p:sp>
      <p:sp>
        <p:nvSpPr>
          <p:cNvPr id="6" name="object 6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9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60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17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75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2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0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71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628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7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686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43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800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858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39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896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54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011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069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050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107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165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222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279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337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318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FF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375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EEF1F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5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" y="470408"/>
            <a:ext cx="1021079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Ejemplo: </a:t>
            </a:r>
            <a:r>
              <a:rPr lang="es-EC" sz="3200" b="0" spc="-5" dirty="0" smtClean="0"/>
              <a:t>clases primitivas y definidas</a:t>
            </a:r>
            <a:endParaRPr sz="3200" dirty="0">
              <a:latin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object 505"/>
              <p:cNvSpPr txBox="1"/>
              <p:nvPr/>
            </p:nvSpPr>
            <p:spPr>
              <a:xfrm>
                <a:off x="522998" y="1244200"/>
                <a:ext cx="9648825" cy="6038833"/>
              </a:xfrm>
              <a:prstGeom prst="rect">
                <a:avLst/>
              </a:prstGeom>
            </p:spPr>
            <p:txBody>
              <a:bodyPr vert="horz" wrap="square" lIns="0" tIns="194310" rIns="0" bIns="0" rtlCol="0">
                <a:spAutoFit/>
              </a:bodyPr>
              <a:lstStyle/>
              <a:p>
                <a:pPr marL="341630">
                  <a:lnSpc>
                    <a:spcPct val="100000"/>
                  </a:lnSpc>
                  <a:spcBef>
                    <a:spcPts val="1530"/>
                  </a:spcBef>
                  <a:tabLst>
                    <a:tab pos="685165" algn="l"/>
                    <a:tab pos="685800" algn="l"/>
                  </a:tabLst>
                </a:pPr>
                <a:r>
                  <a:rPr lang="es-EC" sz="2500" dirty="0" smtClean="0">
                    <a:latin typeface="Verdana"/>
                    <a:cs typeface="Verdana"/>
                  </a:rPr>
                  <a:t>Cuál es la diferencia entre usar</a:t>
                </a:r>
                <a:r>
                  <a:rPr sz="2500" spc="-5" dirty="0" smtClean="0">
                    <a:latin typeface="Verdana"/>
                    <a:cs typeface="Verdana"/>
                  </a:rPr>
                  <a:t>:</a:t>
                </a:r>
                <a:endParaRPr lang="es-EC" sz="2500" spc="-5" dirty="0" smtClean="0">
                  <a:latin typeface="Verdana"/>
                  <a:cs typeface="Verdana"/>
                </a:endParaRPr>
              </a:p>
              <a:p>
                <a:pPr marL="684530" indent="-342900">
                  <a:lnSpc>
                    <a:spcPct val="100000"/>
                  </a:lnSpc>
                  <a:spcBef>
                    <a:spcPts val="290"/>
                  </a:spcBef>
                  <a:buFontTx/>
                  <a:buChar char="•"/>
                  <a:tabLst>
                    <a:tab pos="684530" algn="l"/>
                    <a:tab pos="685165" algn="l"/>
                  </a:tabLst>
                </a:pPr>
                <a:r>
                  <a:rPr lang="es-EC" sz="2500" dirty="0" err="1">
                    <a:latin typeface="Verdana"/>
                    <a:cs typeface="Verdana"/>
                  </a:rPr>
                  <a:t>CosasCuenca</a:t>
                </a:r>
                <a:r>
                  <a:rPr lang="es-EC" sz="2500" dirty="0">
                    <a:latin typeface="Verdana"/>
                    <a:cs typeface="Verdana"/>
                  </a:rPr>
                  <a:t> ≡ </a:t>
                </a:r>
                <a:r>
                  <a:rPr lang="es-EC" sz="2500" dirty="0" err="1" smtClean="0">
                    <a:latin typeface="Verdana"/>
                    <a:cs typeface="Verdana"/>
                  </a:rPr>
                  <a:t>localizadoEn.ZonaAustro</a:t>
                </a:r>
                <a:endParaRPr sz="2500" dirty="0">
                  <a:latin typeface="Verdana"/>
                  <a:cs typeface="Verdana"/>
                </a:endParaRPr>
              </a:p>
              <a:p>
                <a:pPr marR="5509260" algn="r">
                  <a:lnSpc>
                    <a:spcPct val="100000"/>
                  </a:lnSpc>
                  <a:spcBef>
                    <a:spcPts val="1030"/>
                  </a:spcBef>
                </a:pPr>
                <a:r>
                  <a:rPr sz="1800" spc="-5" dirty="0">
                    <a:latin typeface="Verdana"/>
                    <a:cs typeface="Verdana"/>
                  </a:rPr>
                  <a:t>&lt;owl:Class</a:t>
                </a:r>
                <a:r>
                  <a:rPr sz="1800" spc="10" dirty="0">
                    <a:latin typeface="Verdana"/>
                    <a:cs typeface="Verdana"/>
                  </a:rPr>
                  <a:t> </a:t>
                </a:r>
                <a:r>
                  <a:rPr sz="1800" spc="-15" dirty="0" err="1">
                    <a:latin typeface="Verdana"/>
                    <a:cs typeface="Verdana"/>
                  </a:rPr>
                  <a:t>rdf:ID</a:t>
                </a:r>
                <a:r>
                  <a:rPr sz="1800" spc="-15" dirty="0" smtClean="0">
                    <a:latin typeface="Verdana"/>
                    <a:cs typeface="Verdana"/>
                  </a:rPr>
                  <a:t>="</a:t>
                </a:r>
                <a:r>
                  <a:rPr lang="es-EC" sz="1800" spc="-15" dirty="0" err="1" smtClean="0">
                    <a:latin typeface="Verdana"/>
                    <a:cs typeface="Verdana"/>
                  </a:rPr>
                  <a:t>CosasCuenca</a:t>
                </a:r>
                <a:r>
                  <a:rPr sz="1800" spc="-15" dirty="0" smtClean="0">
                    <a:latin typeface="Verdana"/>
                    <a:cs typeface="Verdana"/>
                  </a:rPr>
                  <a:t>"&gt;</a:t>
                </a:r>
                <a:endParaRPr sz="1800" dirty="0">
                  <a:latin typeface="Verdana"/>
                  <a:cs typeface="Verdana"/>
                </a:endParaRPr>
              </a:p>
              <a:p>
                <a:pPr marR="5668645" algn="r">
                  <a:lnSpc>
                    <a:spcPct val="100000"/>
                  </a:lnSpc>
                </a:pPr>
                <a:r>
                  <a:rPr sz="1800" b="1" spc="-5" dirty="0">
                    <a:latin typeface="Verdana"/>
                    <a:cs typeface="Verdana"/>
                  </a:rPr>
                  <a:t>&lt;owl:equivalentClass&gt;</a:t>
                </a:r>
                <a:endParaRPr sz="1800" dirty="0">
                  <a:latin typeface="Verdana"/>
                  <a:cs typeface="Verdana"/>
                </a:endParaRPr>
              </a:p>
              <a:p>
                <a:pPr marR="5638800" algn="r">
                  <a:lnSpc>
                    <a:spcPct val="100000"/>
                  </a:lnSpc>
                </a:pPr>
                <a:r>
                  <a:rPr sz="1800" spc="-5" dirty="0">
                    <a:latin typeface="Verdana"/>
                    <a:cs typeface="Verdana"/>
                  </a:rPr>
                  <a:t>&lt;owl:</a:t>
                </a:r>
                <a:r>
                  <a:rPr sz="1800" spc="-45" dirty="0">
                    <a:latin typeface="Verdana"/>
                    <a:cs typeface="Verdana"/>
                  </a:rPr>
                  <a:t>R</a:t>
                </a:r>
                <a:r>
                  <a:rPr sz="1800" dirty="0">
                    <a:latin typeface="Verdana"/>
                    <a:cs typeface="Verdana"/>
                  </a:rPr>
                  <a:t>estriction&gt;</a:t>
                </a:r>
              </a:p>
              <a:p>
                <a:pPr marL="2834005">
                  <a:lnSpc>
                    <a:spcPct val="100000"/>
                  </a:lnSpc>
                </a:pPr>
                <a:r>
                  <a:rPr sz="1800" spc="-10" dirty="0">
                    <a:latin typeface="Verdana"/>
                    <a:cs typeface="Verdana"/>
                  </a:rPr>
                  <a:t>&lt;owl:onProperty </a:t>
                </a:r>
                <a:r>
                  <a:rPr sz="1800" spc="-5" dirty="0">
                    <a:latin typeface="Verdana"/>
                    <a:cs typeface="Verdana"/>
                  </a:rPr>
                  <a:t>rdf:resource="#</a:t>
                </a:r>
                <a:r>
                  <a:rPr sz="1800" spc="-5" dirty="0" err="1" smtClean="0">
                    <a:latin typeface="Verdana"/>
                    <a:cs typeface="Verdana"/>
                  </a:rPr>
                  <a:t>loca</a:t>
                </a:r>
                <a:r>
                  <a:rPr lang="es-EC" sz="1800" spc="-5" dirty="0" err="1" smtClean="0">
                    <a:latin typeface="Verdana"/>
                    <a:cs typeface="Verdana"/>
                  </a:rPr>
                  <a:t>lizadoEn</a:t>
                </a:r>
                <a:r>
                  <a:rPr sz="1800" spc="-5" dirty="0" smtClean="0">
                    <a:latin typeface="Verdana"/>
                    <a:cs typeface="Verdana"/>
                  </a:rPr>
                  <a:t>"</a:t>
                </a:r>
                <a:r>
                  <a:rPr sz="1800" dirty="0" smtClean="0">
                    <a:latin typeface="Verdana"/>
                    <a:cs typeface="Verdana"/>
                  </a:rPr>
                  <a:t> </a:t>
                </a:r>
                <a:r>
                  <a:rPr sz="1800" dirty="0">
                    <a:latin typeface="Verdana"/>
                    <a:cs typeface="Verdana"/>
                  </a:rPr>
                  <a:t>/&gt;</a:t>
                </a:r>
              </a:p>
              <a:p>
                <a:pPr marL="2834005">
                  <a:lnSpc>
                    <a:spcPct val="100000"/>
                  </a:lnSpc>
                </a:pPr>
                <a:r>
                  <a:rPr sz="1800" spc="-10" dirty="0">
                    <a:latin typeface="Verdana"/>
                    <a:cs typeface="Verdana"/>
                  </a:rPr>
                  <a:t>&lt;owl:someValuesFrom </a:t>
                </a:r>
                <a:r>
                  <a:rPr sz="1800" spc="-10" dirty="0" err="1">
                    <a:latin typeface="Verdana"/>
                    <a:cs typeface="Verdana"/>
                  </a:rPr>
                  <a:t>rdf:resource</a:t>
                </a:r>
                <a:r>
                  <a:rPr sz="1800" spc="-10" dirty="0" smtClean="0">
                    <a:latin typeface="Verdana"/>
                    <a:cs typeface="Verdana"/>
                  </a:rPr>
                  <a:t>="#</a:t>
                </a:r>
                <a:r>
                  <a:rPr lang="es-EC" sz="1800" spc="-10" dirty="0" err="1" smtClean="0">
                    <a:latin typeface="Verdana"/>
                    <a:cs typeface="Verdana"/>
                  </a:rPr>
                  <a:t>ZonaAustro</a:t>
                </a:r>
                <a:r>
                  <a:rPr sz="1800" spc="-10" dirty="0" smtClean="0">
                    <a:latin typeface="Verdana"/>
                    <a:cs typeface="Verdana"/>
                  </a:rPr>
                  <a:t>"</a:t>
                </a:r>
                <a:r>
                  <a:rPr sz="1800" spc="-30" dirty="0" smtClean="0">
                    <a:latin typeface="Verdana"/>
                    <a:cs typeface="Verdana"/>
                  </a:rPr>
                  <a:t> </a:t>
                </a:r>
                <a:r>
                  <a:rPr sz="1800" dirty="0">
                    <a:latin typeface="Verdana"/>
                    <a:cs typeface="Verdana"/>
                  </a:rPr>
                  <a:t>/&gt;</a:t>
                </a:r>
              </a:p>
              <a:p>
                <a:pPr marR="5536565" algn="r">
                  <a:lnSpc>
                    <a:spcPct val="100000"/>
                  </a:lnSpc>
                </a:pPr>
                <a:r>
                  <a:rPr sz="1800" spc="-5" dirty="0">
                    <a:latin typeface="Verdana"/>
                    <a:cs typeface="Verdana"/>
                  </a:rPr>
                  <a:t>&lt;/owl:</a:t>
                </a:r>
                <a:r>
                  <a:rPr sz="1800" spc="-45" dirty="0">
                    <a:latin typeface="Verdana"/>
                    <a:cs typeface="Verdana"/>
                  </a:rPr>
                  <a:t>R</a:t>
                </a:r>
                <a:r>
                  <a:rPr sz="1800" dirty="0">
                    <a:latin typeface="Verdana"/>
                    <a:cs typeface="Verdana"/>
                  </a:rPr>
                  <a:t>e</a:t>
                </a:r>
                <a:r>
                  <a:rPr sz="1800" spc="-5" dirty="0">
                    <a:latin typeface="Verdana"/>
                    <a:cs typeface="Verdana"/>
                  </a:rPr>
                  <a:t>striction&gt;</a:t>
                </a:r>
                <a:endParaRPr sz="1800" dirty="0">
                  <a:latin typeface="Verdana"/>
                  <a:cs typeface="Verdana"/>
                </a:endParaRPr>
              </a:p>
              <a:p>
                <a:pPr marR="5511165" algn="r">
                  <a:lnSpc>
                    <a:spcPct val="100000"/>
                  </a:lnSpc>
                </a:pPr>
                <a:r>
                  <a:rPr sz="1800" b="1" spc="-5" dirty="0">
                    <a:latin typeface="Verdana"/>
                    <a:cs typeface="Verdana"/>
                  </a:rPr>
                  <a:t>&lt;/owl:equivalentClass&gt;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90805">
                  <a:lnSpc>
                    <a:spcPct val="100000"/>
                  </a:lnSpc>
                </a:pPr>
                <a:r>
                  <a:rPr sz="1800" spc="-5" dirty="0">
                    <a:latin typeface="Verdana"/>
                    <a:cs typeface="Verdana"/>
                  </a:rPr>
                  <a:t>&lt;/owl:Class&gt;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684530" indent="-342900">
                  <a:spcBef>
                    <a:spcPts val="290"/>
                  </a:spcBef>
                  <a:buFontTx/>
                  <a:buChar char="•"/>
                  <a:tabLst>
                    <a:tab pos="684530" algn="l"/>
                    <a:tab pos="685165" algn="l"/>
                  </a:tabLst>
                </a:pPr>
                <a:r>
                  <a:rPr lang="es-EC" sz="2500" dirty="0" err="1" smtClean="0">
                    <a:latin typeface="Verdana"/>
                    <a:cs typeface="Verdana"/>
                  </a:rPr>
                  <a:t>CosasCuenca</a:t>
                </a:r>
                <a:r>
                  <a:rPr lang="es-EC" sz="2500" dirty="0" smtClean="0">
                    <a:latin typeface="Verdana"/>
                    <a:cs typeface="Verdana"/>
                  </a:rPr>
                  <a:t> </a:t>
                </a:r>
                <a14:m>
                  <m:oMath xmlns:m="http://schemas.openxmlformats.org/officeDocument/2006/math">
                    <m:r>
                      <a:rPr lang="es-EC" sz="2500" dirty="0">
                        <a:latin typeface="Cambria Math" panose="02040503050406030204" pitchFamily="18" charset="0"/>
                        <a:cs typeface="Verdana"/>
                      </a:rPr>
                      <m:t>⊆</m:t>
                    </m:r>
                  </m:oMath>
                </a14:m>
                <a:r>
                  <a:rPr lang="es-EC" sz="2500" dirty="0">
                    <a:latin typeface="Verdana"/>
                    <a:cs typeface="Verdana"/>
                  </a:rPr>
                  <a:t> </a:t>
                </a:r>
                <a:r>
                  <a:rPr lang="es-EC" sz="2500" dirty="0" smtClean="0">
                    <a:latin typeface="Verdana"/>
                    <a:cs typeface="Verdana"/>
                  </a:rPr>
                  <a:t>localizadoEn.ZonaAustro</a:t>
                </a:r>
                <a:endParaRPr sz="2500" dirty="0">
                  <a:latin typeface="Verdana"/>
                  <a:cs typeface="Verdana"/>
                </a:endParaRPr>
              </a:p>
              <a:p>
                <a:pPr marL="90805">
                  <a:lnSpc>
                    <a:spcPct val="100000"/>
                  </a:lnSpc>
                  <a:spcBef>
                    <a:spcPts val="409"/>
                  </a:spcBef>
                </a:pPr>
                <a:r>
                  <a:rPr sz="1800" spc="-5" dirty="0">
                    <a:latin typeface="Verdana"/>
                    <a:cs typeface="Verdana"/>
                  </a:rPr>
                  <a:t>&lt;owl:Class</a:t>
                </a:r>
                <a:r>
                  <a:rPr sz="1800" dirty="0">
                    <a:latin typeface="Verdana"/>
                    <a:cs typeface="Verdana"/>
                  </a:rPr>
                  <a:t> </a:t>
                </a:r>
                <a:r>
                  <a:rPr sz="1800" spc="-10" dirty="0" err="1">
                    <a:latin typeface="Verdana"/>
                    <a:cs typeface="Verdana"/>
                  </a:rPr>
                  <a:t>rdf:ID</a:t>
                </a:r>
                <a:r>
                  <a:rPr sz="1800" spc="-10" dirty="0" smtClean="0">
                    <a:latin typeface="Verdana"/>
                    <a:cs typeface="Verdana"/>
                  </a:rPr>
                  <a:t>="</a:t>
                </a:r>
                <a:r>
                  <a:rPr lang="es-EC" spc="-15" dirty="0" err="1" smtClean="0">
                    <a:latin typeface="Verdana"/>
                    <a:cs typeface="Verdana"/>
                  </a:rPr>
                  <a:t>CosasCuenca</a:t>
                </a:r>
                <a:r>
                  <a:rPr sz="1800" spc="-10" dirty="0" smtClean="0">
                    <a:latin typeface="Verdana"/>
                    <a:cs typeface="Verdana"/>
                  </a:rPr>
                  <a:t>"&gt;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1005205">
                  <a:lnSpc>
                    <a:spcPct val="100000"/>
                  </a:lnSpc>
                </a:pPr>
                <a:r>
                  <a:rPr sz="1800" b="1" spc="-5" dirty="0">
                    <a:latin typeface="Verdana"/>
                    <a:cs typeface="Verdana"/>
                  </a:rPr>
                  <a:t>&lt;owl:subClassOf&gt;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1919605">
                  <a:lnSpc>
                    <a:spcPct val="100000"/>
                  </a:lnSpc>
                </a:pPr>
                <a:r>
                  <a:rPr sz="1800" spc="-5" dirty="0">
                    <a:latin typeface="Verdana"/>
                    <a:cs typeface="Verdana"/>
                  </a:rPr>
                  <a:t>&lt;owl:Restriction&gt;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2834005">
                  <a:lnSpc>
                    <a:spcPct val="100000"/>
                  </a:lnSpc>
                </a:pPr>
                <a:r>
                  <a:rPr sz="1800" spc="-10" dirty="0">
                    <a:latin typeface="Verdana"/>
                    <a:cs typeface="Verdana"/>
                  </a:rPr>
                  <a:t>&lt;owl:onProperty </a:t>
                </a:r>
                <a:r>
                  <a:rPr sz="1800" dirty="0">
                    <a:latin typeface="Verdana"/>
                    <a:cs typeface="Verdana"/>
                  </a:rPr>
                  <a:t>rdf:resource="#</a:t>
                </a:r>
                <a:r>
                  <a:rPr sz="1800" dirty="0" err="1" smtClean="0">
                    <a:latin typeface="Verdana"/>
                    <a:cs typeface="Verdana"/>
                  </a:rPr>
                  <a:t>loca</a:t>
                </a:r>
                <a:r>
                  <a:rPr lang="es-EC" sz="1800" dirty="0" err="1" smtClean="0">
                    <a:latin typeface="Verdana"/>
                    <a:cs typeface="Verdana"/>
                  </a:rPr>
                  <a:t>lizadoEn</a:t>
                </a:r>
                <a:r>
                  <a:rPr sz="1800" dirty="0" smtClean="0">
                    <a:latin typeface="Verdana"/>
                    <a:cs typeface="Verdana"/>
                  </a:rPr>
                  <a:t>"</a:t>
                </a:r>
                <a:r>
                  <a:rPr sz="1800" spc="-15" dirty="0" smtClean="0">
                    <a:latin typeface="Verdana"/>
                    <a:cs typeface="Verdana"/>
                  </a:rPr>
                  <a:t> </a:t>
                </a:r>
                <a:r>
                  <a:rPr sz="1800" dirty="0">
                    <a:latin typeface="Verdana"/>
                    <a:cs typeface="Verdana"/>
                  </a:rPr>
                  <a:t>/&gt;</a:t>
                </a:r>
              </a:p>
              <a:p>
                <a:pPr marL="2834005">
                  <a:lnSpc>
                    <a:spcPct val="100000"/>
                  </a:lnSpc>
                </a:pPr>
                <a:r>
                  <a:rPr sz="1800" spc="-10" dirty="0">
                    <a:latin typeface="Verdana"/>
                    <a:cs typeface="Verdana"/>
                  </a:rPr>
                  <a:t>&lt;owl:someValuesFrom </a:t>
                </a:r>
                <a:r>
                  <a:rPr sz="1800" spc="-10" dirty="0" err="1">
                    <a:latin typeface="Verdana"/>
                    <a:cs typeface="Verdana"/>
                  </a:rPr>
                  <a:t>rdf:resource</a:t>
                </a:r>
                <a:r>
                  <a:rPr sz="1800" spc="-10" dirty="0" smtClean="0">
                    <a:latin typeface="Verdana"/>
                    <a:cs typeface="Verdana"/>
                  </a:rPr>
                  <a:t>="#</a:t>
                </a:r>
                <a:r>
                  <a:rPr lang="es-EC" spc="-10" dirty="0">
                    <a:latin typeface="Verdana"/>
                    <a:cs typeface="Verdana"/>
                  </a:rPr>
                  <a:t> </a:t>
                </a:r>
                <a:r>
                  <a:rPr lang="es-EC" spc="-10" dirty="0" err="1">
                    <a:latin typeface="Verdana"/>
                    <a:cs typeface="Verdana"/>
                  </a:rPr>
                  <a:t>ZonaAustro</a:t>
                </a:r>
                <a:r>
                  <a:rPr lang="es-EC" spc="-10" dirty="0">
                    <a:latin typeface="Verdana"/>
                    <a:cs typeface="Verdana"/>
                  </a:rPr>
                  <a:t> </a:t>
                </a:r>
                <a:r>
                  <a:rPr sz="1800" spc="-10" dirty="0" smtClean="0">
                    <a:latin typeface="Verdana"/>
                    <a:cs typeface="Verdana"/>
                  </a:rPr>
                  <a:t>"</a:t>
                </a:r>
                <a:r>
                  <a:rPr sz="1800" spc="-30" dirty="0" smtClean="0">
                    <a:latin typeface="Verdana"/>
                    <a:cs typeface="Verdana"/>
                  </a:rPr>
                  <a:t> </a:t>
                </a:r>
                <a:r>
                  <a:rPr sz="1800" dirty="0">
                    <a:latin typeface="Verdana"/>
                    <a:cs typeface="Verdana"/>
                  </a:rPr>
                  <a:t>/&gt;</a:t>
                </a:r>
              </a:p>
              <a:p>
                <a:pPr marL="1919605">
                  <a:lnSpc>
                    <a:spcPct val="100000"/>
                  </a:lnSpc>
                </a:pPr>
                <a:r>
                  <a:rPr sz="1800" spc="-10" dirty="0">
                    <a:latin typeface="Verdana"/>
                    <a:cs typeface="Verdana"/>
                  </a:rPr>
                  <a:t>&lt;/owl:Restriction&gt;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1005205">
                  <a:lnSpc>
                    <a:spcPct val="100000"/>
                  </a:lnSpc>
                </a:pPr>
                <a:r>
                  <a:rPr sz="1800" b="1" spc="-5" dirty="0">
                    <a:latin typeface="Verdana"/>
                    <a:cs typeface="Verdana"/>
                  </a:rPr>
                  <a:t>&lt;/owl:subClassOf&gt;</a:t>
                </a:r>
                <a:endParaRPr sz="1800" dirty="0">
                  <a:latin typeface="Verdana"/>
                  <a:cs typeface="Verdana"/>
                </a:endParaRPr>
              </a:p>
              <a:p>
                <a:pPr marL="90805">
                  <a:lnSpc>
                    <a:spcPct val="100000"/>
                  </a:lnSpc>
                </a:pPr>
                <a:r>
                  <a:rPr sz="1800" spc="-5" dirty="0">
                    <a:latin typeface="Verdana"/>
                    <a:cs typeface="Verdana"/>
                  </a:rPr>
                  <a:t>&lt;/owl:Class&gt;</a:t>
                </a:r>
                <a:endParaRPr sz="180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505" name="object 5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" y="1244200"/>
                <a:ext cx="9648825" cy="6038833"/>
              </a:xfrm>
              <a:prstGeom prst="rect">
                <a:avLst/>
              </a:prstGeom>
              <a:blipFill rotWithShape="0">
                <a:blip r:embed="rId2"/>
                <a:stretch>
                  <a:fillRect l="-1390" b="-1312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12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208" y="470408"/>
            <a:ext cx="1026109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Ejemplo: </a:t>
            </a:r>
            <a:r>
              <a:rPr lang="es-EC" sz="3200" b="0" spc="-5" dirty="0"/>
              <a:t>clases primitivas y definidas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39" y="463524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852811" y="1384965"/>
                <a:ext cx="9675488" cy="5761193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354965" indent="-342900">
                  <a:lnSpc>
                    <a:spcPct val="100000"/>
                  </a:lnSpc>
                  <a:spcBef>
                    <a:spcPts val="425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s-EC" sz="2500" dirty="0" smtClean="0">
                    <a:latin typeface="Verdana"/>
                    <a:cs typeface="Verdana"/>
                  </a:rPr>
                  <a:t>Cuál es la diferencia entre usar</a:t>
                </a:r>
                <a:r>
                  <a:rPr sz="2500" spc="-5" dirty="0" smtClean="0">
                    <a:latin typeface="Verdana"/>
                    <a:cs typeface="Verdana"/>
                  </a:rPr>
                  <a:t>:</a:t>
                </a:r>
                <a:endParaRPr sz="2500" dirty="0">
                  <a:latin typeface="Verdana"/>
                  <a:cs typeface="Verdana"/>
                </a:endParaRPr>
              </a:p>
              <a:p>
                <a:pPr marL="755650" lvl="1" indent="-285750">
                  <a:lnSpc>
                    <a:spcPct val="100000"/>
                  </a:lnSpc>
                  <a:spcBef>
                    <a:spcPts val="309"/>
                  </a:spcBef>
                  <a:buChar char="–"/>
                  <a:tabLst>
                    <a:tab pos="755650" algn="l"/>
                  </a:tabLst>
                </a:pPr>
                <a:r>
                  <a:rPr sz="2800" spc="-10" dirty="0">
                    <a:latin typeface="Courier New"/>
                    <a:cs typeface="Courier New"/>
                  </a:rPr>
                  <a:t>owl:subClassOf</a:t>
                </a:r>
                <a:endParaRPr sz="2800" dirty="0">
                  <a:latin typeface="Courier New"/>
                  <a:cs typeface="Courier New"/>
                </a:endParaRPr>
              </a:p>
              <a:p>
                <a:pPr marL="1155065" marR="5080" lvl="2" indent="-228600">
                  <a:spcBef>
                    <a:spcPts val="750"/>
                  </a:spcBef>
                  <a:buChar char="•"/>
                  <a:tabLst>
                    <a:tab pos="1155700" algn="l"/>
                  </a:tabLst>
                </a:pPr>
                <a:r>
                  <a:rPr lang="es-EC" sz="2400" spc="-5" dirty="0">
                    <a:latin typeface="Verdana"/>
                    <a:cs typeface="Verdana"/>
                  </a:rPr>
                  <a:t>Las cosas que se encuentran </a:t>
                </a:r>
                <a:r>
                  <a:rPr lang="es-EC" sz="2400" spc="-5" dirty="0" smtClean="0">
                    <a:latin typeface="Verdana"/>
                    <a:cs typeface="Verdana"/>
                  </a:rPr>
                  <a:t>localizadas en </a:t>
                </a:r>
                <a:r>
                  <a:rPr lang="es-EC" sz="2400" spc="-5" dirty="0" err="1">
                    <a:latin typeface="Verdana"/>
                    <a:cs typeface="Verdana"/>
                  </a:rPr>
                  <a:t>ZonaAustro</a:t>
                </a:r>
                <a:r>
                  <a:rPr lang="es-EC" sz="2400" spc="-5" dirty="0">
                    <a:latin typeface="Verdana"/>
                    <a:cs typeface="Verdana"/>
                  </a:rPr>
                  <a:t> no son necesariamente cosas de </a:t>
                </a:r>
                <a:r>
                  <a:rPr lang="es-EC" sz="2400" spc="-5" dirty="0" smtClean="0">
                    <a:latin typeface="Verdana"/>
                    <a:cs typeface="Verdana"/>
                  </a:rPr>
                  <a:t>Cuenca</a:t>
                </a:r>
              </a:p>
              <a:p>
                <a:pPr marL="1155065" marR="5080" lvl="2" indent="-228600">
                  <a:spcBef>
                    <a:spcPts val="750"/>
                  </a:spcBef>
                  <a:buFontTx/>
                  <a:buChar char="•"/>
                  <a:tabLst>
                    <a:tab pos="1155700" algn="l"/>
                  </a:tabLst>
                </a:pPr>
                <a:r>
                  <a:rPr lang="es-EC" sz="2400" dirty="0">
                    <a:latin typeface="Verdana"/>
                    <a:cs typeface="Verdana"/>
                  </a:rPr>
                  <a:t>CosasCuenca </a:t>
                </a:r>
                <a14:m>
                  <m:oMath xmlns:m="http://schemas.openxmlformats.org/officeDocument/2006/math">
                    <m:r>
                      <a:rPr lang="es-EC" sz="2400" dirty="0">
                        <a:latin typeface="Cambria Math" panose="02040503050406030204" pitchFamily="18" charset="0"/>
                        <a:cs typeface="Verdana"/>
                      </a:rPr>
                      <m:t>⊆</m:t>
                    </m:r>
                  </m:oMath>
                </a14:m>
                <a:r>
                  <a:rPr lang="es-EC" sz="2400" dirty="0">
                    <a:latin typeface="Verdana"/>
                    <a:cs typeface="Verdana"/>
                  </a:rPr>
                  <a:t> localizadoEn.ZonaAustro</a:t>
                </a:r>
              </a:p>
              <a:p>
                <a:pPr marL="1612265" marR="2656205" lvl="3" indent="-228600">
                  <a:spcBef>
                    <a:spcPts val="745"/>
                  </a:spcBef>
                  <a:buChar char="•"/>
                  <a:tabLst>
                    <a:tab pos="1155700" algn="l"/>
                  </a:tabLst>
                </a:pPr>
                <a:r>
                  <a:rPr lang="es-EC" sz="2400" spc="-10" dirty="0" smtClean="0">
                    <a:latin typeface="Verdana"/>
                    <a:cs typeface="Verdana"/>
                  </a:rPr>
                  <a:t>Expresa condición necesaria</a:t>
                </a:r>
              </a:p>
              <a:p>
                <a:pPr marL="755650" marR="2656205" lvl="1" indent="-285750">
                  <a:spcBef>
                    <a:spcPts val="309"/>
                  </a:spcBef>
                  <a:buChar char="–"/>
                  <a:tabLst>
                    <a:tab pos="755650" algn="l"/>
                  </a:tabLst>
                </a:pPr>
                <a:endParaRPr lang="es-EC" sz="2800" spc="-10" dirty="0" smtClean="0">
                  <a:latin typeface="Courier New"/>
                  <a:cs typeface="Courier New"/>
                </a:endParaRPr>
              </a:p>
              <a:p>
                <a:pPr marL="755650" marR="2656205" lvl="1" indent="-285750">
                  <a:spcBef>
                    <a:spcPts val="309"/>
                  </a:spcBef>
                  <a:buChar char="–"/>
                  <a:tabLst>
                    <a:tab pos="755650" algn="l"/>
                  </a:tabLst>
                </a:pPr>
                <a:r>
                  <a:rPr sz="2800" spc="-10" dirty="0" err="1" smtClean="0">
                    <a:latin typeface="Courier New"/>
                    <a:cs typeface="Courier New"/>
                  </a:rPr>
                  <a:t>owl:equivalentClass</a:t>
                </a:r>
                <a:endParaRPr sz="2800" spc="-10" dirty="0">
                  <a:latin typeface="Courier New"/>
                  <a:cs typeface="Courier New"/>
                </a:endParaRPr>
              </a:p>
              <a:p>
                <a:pPr marL="1155065" marR="5080" lvl="2" indent="-228600">
                  <a:lnSpc>
                    <a:spcPct val="100000"/>
                  </a:lnSpc>
                  <a:spcBef>
                    <a:spcPts val="750"/>
                  </a:spcBef>
                  <a:buChar char="•"/>
                  <a:tabLst>
                    <a:tab pos="1155700" algn="l"/>
                  </a:tabLst>
                </a:pPr>
                <a:r>
                  <a:rPr lang="es-EC" sz="2400" spc="-5" dirty="0" smtClean="0">
                    <a:latin typeface="Verdana"/>
                    <a:cs typeface="Verdana"/>
                  </a:rPr>
                  <a:t>Si algo está localizado en </a:t>
                </a:r>
                <a:r>
                  <a:rPr lang="es-EC" sz="2400" spc="-5" dirty="0" err="1" smtClean="0">
                    <a:latin typeface="Verdana"/>
                    <a:cs typeface="Verdana"/>
                  </a:rPr>
                  <a:t>ZonaAustro</a:t>
                </a:r>
                <a:r>
                  <a:rPr lang="es-EC" sz="2400" spc="-5" dirty="0" smtClean="0">
                    <a:latin typeface="Verdana"/>
                    <a:cs typeface="Verdana"/>
                  </a:rPr>
                  <a:t>, entonces debe estar en la clase </a:t>
                </a:r>
                <a:r>
                  <a:rPr lang="es-EC" sz="2400" spc="-5" dirty="0" err="1" smtClean="0">
                    <a:latin typeface="Verdana"/>
                    <a:cs typeface="Verdana"/>
                  </a:rPr>
                  <a:t>CosasCuenca</a:t>
                </a:r>
                <a:endParaRPr lang="es-EC" sz="2400" spc="-5" dirty="0" smtClean="0">
                  <a:latin typeface="Verdana"/>
                  <a:cs typeface="Verdana"/>
                </a:endParaRPr>
              </a:p>
              <a:p>
                <a:pPr marL="1155065" marR="5080" lvl="2" indent="-228600">
                  <a:spcBef>
                    <a:spcPts val="750"/>
                  </a:spcBef>
                  <a:buFontTx/>
                  <a:buChar char="•"/>
                  <a:tabLst>
                    <a:tab pos="1155700" algn="l"/>
                  </a:tabLst>
                </a:pPr>
                <a:r>
                  <a:rPr lang="es-EC" sz="2400" dirty="0" err="1" smtClean="0">
                    <a:latin typeface="Verdana"/>
                    <a:cs typeface="Verdana"/>
                  </a:rPr>
                  <a:t>CosasCuenca</a:t>
                </a:r>
                <a:r>
                  <a:rPr lang="es-EC" sz="2400" dirty="0" smtClean="0">
                    <a:latin typeface="Verdana"/>
                    <a:cs typeface="Verdana"/>
                  </a:rPr>
                  <a:t> ≡ </a:t>
                </a:r>
                <a:r>
                  <a:rPr lang="es-EC" sz="2400" dirty="0" err="1" smtClean="0">
                    <a:latin typeface="Verdana"/>
                    <a:cs typeface="Verdana"/>
                  </a:rPr>
                  <a:t>localizadoEn.ZonaAustro</a:t>
                </a:r>
                <a:endParaRPr lang="es-EC" sz="2400" dirty="0">
                  <a:latin typeface="Verdana"/>
                  <a:cs typeface="Verdana"/>
                </a:endParaRPr>
              </a:p>
              <a:p>
                <a:pPr marL="1612265" marR="2656205" lvl="3" indent="-228600">
                  <a:spcBef>
                    <a:spcPts val="745"/>
                  </a:spcBef>
                  <a:buFont typeface="Arial" panose="020B0604020202020204" pitchFamily="34" charset="0"/>
                  <a:buChar char="•"/>
                  <a:tabLst>
                    <a:tab pos="1155700" algn="l"/>
                  </a:tabLst>
                </a:pPr>
                <a:r>
                  <a:rPr sz="2400" spc="-10" dirty="0" err="1" smtClean="0">
                    <a:latin typeface="Verdana"/>
                    <a:cs typeface="Verdana"/>
                  </a:rPr>
                  <a:t>Expres</a:t>
                </a:r>
                <a:r>
                  <a:rPr lang="es-EC" sz="2400" spc="-10" dirty="0">
                    <a:latin typeface="Verdana"/>
                    <a:cs typeface="Verdana"/>
                  </a:rPr>
                  <a:t>a una condición </a:t>
                </a:r>
                <a:r>
                  <a:rPr lang="es-EC" sz="2400" spc="-10" dirty="0" smtClean="0">
                    <a:latin typeface="Verdana"/>
                    <a:cs typeface="Verdana"/>
                  </a:rPr>
                  <a:t>necesaria </a:t>
                </a:r>
                <a:r>
                  <a:rPr lang="es-EC" sz="2400" spc="-10" dirty="0">
                    <a:latin typeface="Verdana"/>
                    <a:cs typeface="Verdana"/>
                  </a:rPr>
                  <a:t>y suficiente</a:t>
                </a:r>
                <a:endParaRPr sz="2400" spc="-1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11" y="1384965"/>
                <a:ext cx="9675488" cy="5761193"/>
              </a:xfrm>
              <a:prstGeom prst="rect">
                <a:avLst/>
              </a:prstGeom>
              <a:blipFill rotWithShape="0">
                <a:blip r:embed="rId2"/>
                <a:stretch>
                  <a:fillRect l="-1890" t="-741" r="-1638" b="-232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0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216" y="352425"/>
            <a:ext cx="10590374" cy="1231106"/>
          </a:xfrm>
        </p:spPr>
        <p:txBody>
          <a:bodyPr/>
          <a:lstStyle/>
          <a:p>
            <a:r>
              <a:rPr lang="es-EC" spc="-5" dirty="0"/>
              <a:t>Restricciones de </a:t>
            </a:r>
            <a:r>
              <a:rPr lang="es-EC" spc="-5" dirty="0" smtClean="0"/>
              <a:t>Propiedad: Sintaxis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2452" y="1419226"/>
            <a:ext cx="9348495" cy="5478423"/>
          </a:xfrm>
        </p:spPr>
        <p:txBody>
          <a:bodyPr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s-EC" sz="2800" kern="1200" dirty="0">
                <a:solidFill>
                  <a:schemeClr val="tx1"/>
                </a:solidFill>
                <a:latin typeface="+mn-lt"/>
                <a:cs typeface="+mn-cs"/>
              </a:rPr>
              <a:t>Las restricciones de propiedad de OWL se utilizan para describir clases complejas mediante propiedades</a:t>
            </a:r>
            <a:endParaRPr lang="en-US" sz="2800" kern="120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kern="120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El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axioma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2800" b="1" i="1" kern="1200" dirty="0" err="1" smtClean="0">
                <a:solidFill>
                  <a:schemeClr val="tx1"/>
                </a:solidFill>
                <a:latin typeface="+mn-lt"/>
                <a:cs typeface="+mn-cs"/>
              </a:rPr>
              <a:t>owl:Restriction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permite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describer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este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tipo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de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clases</a:t>
            </a:r>
            <a:endParaRPr lang="en-US" sz="2800" kern="120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Tiene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un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elemento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2800" b="1" i="1" kern="1200" dirty="0" err="1" smtClean="0">
                <a:solidFill>
                  <a:schemeClr val="tx1"/>
                </a:solidFill>
                <a:latin typeface="+mn-lt"/>
                <a:cs typeface="+mn-cs"/>
              </a:rPr>
              <a:t>owl:onProperty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y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uno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o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más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declaraciones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 de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restricciones</a:t>
            </a:r>
            <a:endParaRPr lang="en-US" sz="2800" kern="120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kern="1200" dirty="0" err="1" smtClean="0">
                <a:solidFill>
                  <a:schemeClr val="tx1"/>
                </a:solidFill>
                <a:latin typeface="+mn-lt"/>
                <a:cs typeface="+mn-cs"/>
              </a:rPr>
              <a:t>Ejemplo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: </a:t>
            </a:r>
            <a:r>
              <a:rPr lang="es-EC" sz="2800" kern="1200" dirty="0">
                <a:solidFill>
                  <a:schemeClr val="tx1"/>
                </a:solidFill>
                <a:latin typeface="+mn-lt"/>
                <a:cs typeface="+mn-cs"/>
              </a:rPr>
              <a:t>Un padre debe tener al menos un </a:t>
            </a:r>
            <a:r>
              <a:rPr lang="es-EC" sz="2800" kern="1200" dirty="0" smtClean="0">
                <a:solidFill>
                  <a:schemeClr val="tx1"/>
                </a:solidFill>
                <a:latin typeface="+mn-lt"/>
                <a:cs typeface="+mn-cs"/>
              </a:rPr>
              <a:t>hijo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s-EC" sz="3600" kern="12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algn="l" rtl="0">
              <a:lnSpc>
                <a:spcPct val="80000"/>
              </a:lnSpc>
            </a:pP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:Padre 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</a:rPr>
              <a:t>rdfs:subClassOf</a:t>
            </a:r>
            <a:endParaRPr lang="es-EC" sz="2400" kern="12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lvl="1" algn="l" rtl="0">
              <a:lnSpc>
                <a:spcPct val="80000"/>
              </a:lnSpc>
            </a:pP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	[a 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</a:rPr>
              <a:t>owl:Restriction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 rtl="0">
              <a:lnSpc>
                <a:spcPct val="80000"/>
              </a:lnSpc>
            </a:pP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		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</a:rPr>
              <a:t>owl:onProperty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 :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</a:rPr>
              <a:t>tienehijo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 rtl="0">
              <a:lnSpc>
                <a:spcPct val="80000"/>
              </a:lnSpc>
            </a:pP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		</a:t>
            </a:r>
            <a:r>
              <a:rPr lang="es-EC" sz="2400" kern="1200" dirty="0" err="1">
                <a:solidFill>
                  <a:schemeClr val="tx1"/>
                </a:solidFill>
                <a:latin typeface="Courier New" panose="02070309020205020404" pitchFamily="49" charset="0"/>
              </a:rPr>
              <a:t>owl:minCardinality</a:t>
            </a:r>
            <a:r>
              <a:rPr lang="es-EC" sz="2400" kern="1200" dirty="0">
                <a:solidFill>
                  <a:schemeClr val="tx1"/>
                </a:solidFill>
                <a:latin typeface="Courier New" panose="02070309020205020404" pitchFamily="49" charset="0"/>
              </a:rPr>
              <a:t> "1"] </a:t>
            </a:r>
            <a:r>
              <a:rPr lang="es-EC" sz="2400" kern="1200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</a:p>
          <a:p>
            <a:pPr lvl="1" algn="l" rtl="0">
              <a:lnSpc>
                <a:spcPct val="80000"/>
              </a:lnSpc>
            </a:pPr>
            <a:endParaRPr lang="es-EC" sz="2400" kern="12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3347" y="500888"/>
            <a:ext cx="6429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Ontology Web Language --</a:t>
            </a:r>
            <a:r>
              <a:rPr sz="2800" spc="-45" dirty="0"/>
              <a:t> </a:t>
            </a:r>
            <a:r>
              <a:rPr sz="2800" dirty="0"/>
              <a:t>OWL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476123" y="1184147"/>
            <a:ext cx="9525" cy="22225"/>
          </a:xfrm>
          <a:custGeom>
            <a:avLst/>
            <a:gdLst/>
            <a:ahLst/>
            <a:cxnLst/>
            <a:rect l="l" t="t" r="r" b="b"/>
            <a:pathLst>
              <a:path w="9525" h="22225">
                <a:moveTo>
                  <a:pt x="9144" y="22098"/>
                </a:moveTo>
                <a:lnTo>
                  <a:pt x="9144" y="0"/>
                </a:lnTo>
                <a:lnTo>
                  <a:pt x="0" y="0"/>
                </a:lnTo>
                <a:lnTo>
                  <a:pt x="0" y="22098"/>
                </a:lnTo>
                <a:lnTo>
                  <a:pt x="9144" y="22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6123" y="1117853"/>
            <a:ext cx="9525" cy="38100"/>
          </a:xfrm>
          <a:custGeom>
            <a:avLst/>
            <a:gdLst/>
            <a:ahLst/>
            <a:cxnLst/>
            <a:rect l="l" t="t" r="r" b="b"/>
            <a:pathLst>
              <a:path w="9525" h="38100">
                <a:moveTo>
                  <a:pt x="9144" y="38099"/>
                </a:moveTo>
                <a:lnTo>
                  <a:pt x="9144" y="0"/>
                </a:lnTo>
                <a:lnTo>
                  <a:pt x="0" y="0"/>
                </a:lnTo>
                <a:lnTo>
                  <a:pt x="0" y="38099"/>
                </a:lnTo>
                <a:lnTo>
                  <a:pt x="9144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96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33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62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99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629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6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95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32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2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99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628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65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95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32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61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298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628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65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294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631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61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8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627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964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294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631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960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297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27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964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293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3"/>
                </a:moveTo>
                <a:lnTo>
                  <a:pt x="38100" y="0"/>
                </a:ln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630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960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97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626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63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93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30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959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296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626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963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292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629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59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296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625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62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292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29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958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295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625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962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291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6289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9584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9547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62491" y="109728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144"/>
                </a:moveTo>
                <a:lnTo>
                  <a:pt x="38100" y="0"/>
                </a:lnTo>
                <a:lnTo>
                  <a:pt x="0" y="0"/>
                </a:lnTo>
                <a:lnTo>
                  <a:pt x="0" y="9144"/>
                </a:lnTo>
                <a:lnTo>
                  <a:pt x="3810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50299" y="1122425"/>
            <a:ext cx="9525" cy="38100"/>
          </a:xfrm>
          <a:custGeom>
            <a:avLst/>
            <a:gdLst/>
            <a:ahLst/>
            <a:cxnLst/>
            <a:rect l="l" t="t" r="r" b="b"/>
            <a:pathLst>
              <a:path w="9525" h="38100">
                <a:moveTo>
                  <a:pt x="9143" y="38099"/>
                </a:moveTo>
                <a:lnTo>
                  <a:pt x="9143" y="0"/>
                </a:lnTo>
                <a:lnTo>
                  <a:pt x="0" y="0"/>
                </a:lnTo>
                <a:lnTo>
                  <a:pt x="0" y="38099"/>
                </a:lnTo>
                <a:lnTo>
                  <a:pt x="9143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22639" y="1325923"/>
            <a:ext cx="1022985" cy="737870"/>
          </a:xfrm>
          <a:custGeom>
            <a:avLst/>
            <a:gdLst/>
            <a:ahLst/>
            <a:cxnLst/>
            <a:rect l="l" t="t" r="r" b="b"/>
            <a:pathLst>
              <a:path w="1022985" h="737869">
                <a:moveTo>
                  <a:pt x="1022604" y="400768"/>
                </a:moveTo>
                <a:lnTo>
                  <a:pt x="1019037" y="353973"/>
                </a:lnTo>
                <a:lnTo>
                  <a:pt x="1009481" y="309749"/>
                </a:lnTo>
                <a:lnTo>
                  <a:pt x="994409" y="268165"/>
                </a:lnTo>
                <a:lnTo>
                  <a:pt x="974292" y="229292"/>
                </a:lnTo>
                <a:lnTo>
                  <a:pt x="949602" y="193200"/>
                </a:lnTo>
                <a:lnTo>
                  <a:pt x="920812" y="159961"/>
                </a:lnTo>
                <a:lnTo>
                  <a:pt x="888394" y="129644"/>
                </a:lnTo>
                <a:lnTo>
                  <a:pt x="852820" y="102321"/>
                </a:lnTo>
                <a:lnTo>
                  <a:pt x="814563" y="78061"/>
                </a:lnTo>
                <a:lnTo>
                  <a:pt x="774096" y="56936"/>
                </a:lnTo>
                <a:lnTo>
                  <a:pt x="731889" y="39016"/>
                </a:lnTo>
                <a:lnTo>
                  <a:pt x="688415" y="24371"/>
                </a:lnTo>
                <a:lnTo>
                  <a:pt x="644148" y="13072"/>
                </a:lnTo>
                <a:lnTo>
                  <a:pt x="599558" y="5189"/>
                </a:lnTo>
                <a:lnTo>
                  <a:pt x="555118" y="794"/>
                </a:lnTo>
                <a:lnTo>
                  <a:pt x="513588" y="0"/>
                </a:lnTo>
                <a:lnTo>
                  <a:pt x="509016" y="35"/>
                </a:lnTo>
                <a:lnTo>
                  <a:pt x="469444" y="716"/>
                </a:lnTo>
                <a:lnTo>
                  <a:pt x="424764" y="5026"/>
                </a:lnTo>
                <a:lnTo>
                  <a:pt x="380005" y="12817"/>
                </a:lnTo>
                <a:lnTo>
                  <a:pt x="335629" y="24024"/>
                </a:lnTo>
                <a:lnTo>
                  <a:pt x="292093" y="38581"/>
                </a:lnTo>
                <a:lnTo>
                  <a:pt x="249857" y="56420"/>
                </a:lnTo>
                <a:lnTo>
                  <a:pt x="209380" y="77477"/>
                </a:lnTo>
                <a:lnTo>
                  <a:pt x="171121" y="101683"/>
                </a:lnTo>
                <a:lnTo>
                  <a:pt x="135539" y="128973"/>
                </a:lnTo>
                <a:lnTo>
                  <a:pt x="103094" y="159280"/>
                </a:lnTo>
                <a:lnTo>
                  <a:pt x="74244" y="192538"/>
                </a:lnTo>
                <a:lnTo>
                  <a:pt x="49449" y="228681"/>
                </a:lnTo>
                <a:lnTo>
                  <a:pt x="29168" y="267641"/>
                </a:lnTo>
                <a:lnTo>
                  <a:pt x="13860" y="309354"/>
                </a:lnTo>
                <a:lnTo>
                  <a:pt x="3984" y="353751"/>
                </a:lnTo>
                <a:lnTo>
                  <a:pt x="0" y="400768"/>
                </a:lnTo>
                <a:lnTo>
                  <a:pt x="762" y="411436"/>
                </a:lnTo>
                <a:lnTo>
                  <a:pt x="6049" y="461125"/>
                </a:lnTo>
                <a:lnTo>
                  <a:pt x="9906" y="475084"/>
                </a:lnTo>
                <a:lnTo>
                  <a:pt x="9906" y="400768"/>
                </a:lnTo>
                <a:lnTo>
                  <a:pt x="14082" y="352001"/>
                </a:lnTo>
                <a:lnTo>
                  <a:pt x="24832" y="306147"/>
                </a:lnTo>
                <a:lnTo>
                  <a:pt x="41602" y="263281"/>
                </a:lnTo>
                <a:lnTo>
                  <a:pt x="63840" y="223477"/>
                </a:lnTo>
                <a:lnTo>
                  <a:pt x="90994" y="186809"/>
                </a:lnTo>
                <a:lnTo>
                  <a:pt x="122510" y="153354"/>
                </a:lnTo>
                <a:lnTo>
                  <a:pt x="157836" y="123184"/>
                </a:lnTo>
                <a:lnTo>
                  <a:pt x="196419" y="96376"/>
                </a:lnTo>
                <a:lnTo>
                  <a:pt x="237708" y="73003"/>
                </a:lnTo>
                <a:lnTo>
                  <a:pt x="281149" y="53141"/>
                </a:lnTo>
                <a:lnTo>
                  <a:pt x="326190" y="36863"/>
                </a:lnTo>
                <a:lnTo>
                  <a:pt x="372279" y="24246"/>
                </a:lnTo>
                <a:lnTo>
                  <a:pt x="418862" y="15363"/>
                </a:lnTo>
                <a:lnTo>
                  <a:pt x="465387" y="10289"/>
                </a:lnTo>
                <a:lnTo>
                  <a:pt x="509016" y="9159"/>
                </a:lnTo>
                <a:lnTo>
                  <a:pt x="509016" y="8338"/>
                </a:lnTo>
                <a:lnTo>
                  <a:pt x="511301" y="9100"/>
                </a:lnTo>
                <a:lnTo>
                  <a:pt x="537210" y="9862"/>
                </a:lnTo>
                <a:lnTo>
                  <a:pt x="563118" y="11386"/>
                </a:lnTo>
                <a:lnTo>
                  <a:pt x="612648" y="17482"/>
                </a:lnTo>
                <a:lnTo>
                  <a:pt x="671755" y="29736"/>
                </a:lnTo>
                <a:lnTo>
                  <a:pt x="729234" y="47962"/>
                </a:lnTo>
                <a:lnTo>
                  <a:pt x="779928" y="70056"/>
                </a:lnTo>
                <a:lnTo>
                  <a:pt x="828217" y="97020"/>
                </a:lnTo>
                <a:lnTo>
                  <a:pt x="873116" y="129174"/>
                </a:lnTo>
                <a:lnTo>
                  <a:pt x="913638" y="166834"/>
                </a:lnTo>
                <a:lnTo>
                  <a:pt x="948291" y="207775"/>
                </a:lnTo>
                <a:lnTo>
                  <a:pt x="976681" y="254064"/>
                </a:lnTo>
                <a:lnTo>
                  <a:pt x="997651" y="304268"/>
                </a:lnTo>
                <a:lnTo>
                  <a:pt x="1010042" y="356950"/>
                </a:lnTo>
                <a:lnTo>
                  <a:pt x="1012698" y="410674"/>
                </a:lnTo>
                <a:lnTo>
                  <a:pt x="1012698" y="475868"/>
                </a:lnTo>
                <a:lnTo>
                  <a:pt x="1018866" y="447599"/>
                </a:lnTo>
                <a:lnTo>
                  <a:pt x="1022604" y="400768"/>
                </a:lnTo>
                <a:close/>
              </a:path>
              <a:path w="1022985" h="737869">
                <a:moveTo>
                  <a:pt x="258213" y="737572"/>
                </a:moveTo>
                <a:lnTo>
                  <a:pt x="200862" y="707516"/>
                </a:lnTo>
                <a:lnTo>
                  <a:pt x="162459" y="681441"/>
                </a:lnTo>
                <a:lnTo>
                  <a:pt x="127142" y="652071"/>
                </a:lnTo>
                <a:lnTo>
                  <a:pt x="95444" y="619476"/>
                </a:lnTo>
                <a:lnTo>
                  <a:pt x="67899" y="583730"/>
                </a:lnTo>
                <a:lnTo>
                  <a:pt x="45039" y="544904"/>
                </a:lnTo>
                <a:lnTo>
                  <a:pt x="27398" y="503071"/>
                </a:lnTo>
                <a:lnTo>
                  <a:pt x="15509" y="458304"/>
                </a:lnTo>
                <a:lnTo>
                  <a:pt x="9906" y="410674"/>
                </a:lnTo>
                <a:lnTo>
                  <a:pt x="9906" y="475084"/>
                </a:lnTo>
                <a:lnTo>
                  <a:pt x="39562" y="554577"/>
                </a:lnTo>
                <a:lnTo>
                  <a:pt x="65944" y="597084"/>
                </a:lnTo>
                <a:lnTo>
                  <a:pt x="97513" y="635940"/>
                </a:lnTo>
                <a:lnTo>
                  <a:pt x="133350" y="670516"/>
                </a:lnTo>
                <a:lnTo>
                  <a:pt x="169886" y="698713"/>
                </a:lnTo>
                <a:lnTo>
                  <a:pt x="208759" y="723559"/>
                </a:lnTo>
                <a:lnTo>
                  <a:pt x="235505" y="737572"/>
                </a:lnTo>
                <a:lnTo>
                  <a:pt x="258213" y="737572"/>
                </a:lnTo>
                <a:close/>
              </a:path>
              <a:path w="1022985" h="737869">
                <a:moveTo>
                  <a:pt x="511301" y="9100"/>
                </a:moveTo>
                <a:lnTo>
                  <a:pt x="509016" y="8338"/>
                </a:lnTo>
                <a:lnTo>
                  <a:pt x="509778" y="9100"/>
                </a:lnTo>
                <a:lnTo>
                  <a:pt x="511301" y="9100"/>
                </a:lnTo>
                <a:close/>
              </a:path>
              <a:path w="1022985" h="737869">
                <a:moveTo>
                  <a:pt x="511301" y="9100"/>
                </a:moveTo>
                <a:lnTo>
                  <a:pt x="509778" y="9100"/>
                </a:lnTo>
                <a:lnTo>
                  <a:pt x="509016" y="8338"/>
                </a:lnTo>
                <a:lnTo>
                  <a:pt x="509016" y="9159"/>
                </a:lnTo>
                <a:lnTo>
                  <a:pt x="511301" y="9100"/>
                </a:lnTo>
                <a:close/>
              </a:path>
              <a:path w="1022985" h="737869">
                <a:moveTo>
                  <a:pt x="1012698" y="475868"/>
                </a:moveTo>
                <a:lnTo>
                  <a:pt x="1012698" y="410674"/>
                </a:lnTo>
                <a:lnTo>
                  <a:pt x="1006920" y="462553"/>
                </a:lnTo>
                <a:lnTo>
                  <a:pt x="992262" y="512579"/>
                </a:lnTo>
                <a:lnTo>
                  <a:pt x="969802" y="559873"/>
                </a:lnTo>
                <a:lnTo>
                  <a:pt x="940618" y="603561"/>
                </a:lnTo>
                <a:lnTo>
                  <a:pt x="905789" y="642766"/>
                </a:lnTo>
                <a:lnTo>
                  <a:pt x="866394" y="676612"/>
                </a:lnTo>
                <a:lnTo>
                  <a:pt x="830590" y="702782"/>
                </a:lnTo>
                <a:lnTo>
                  <a:pt x="790220" y="726041"/>
                </a:lnTo>
                <a:lnTo>
                  <a:pt x="765315" y="737572"/>
                </a:lnTo>
                <a:lnTo>
                  <a:pt x="787013" y="737572"/>
                </a:lnTo>
                <a:lnTo>
                  <a:pt x="852968" y="698853"/>
                </a:lnTo>
                <a:lnTo>
                  <a:pt x="888416" y="671608"/>
                </a:lnTo>
                <a:lnTo>
                  <a:pt x="920715" y="641374"/>
                </a:lnTo>
                <a:lnTo>
                  <a:pt x="949405" y="608215"/>
                </a:lnTo>
                <a:lnTo>
                  <a:pt x="974025" y="572194"/>
                </a:lnTo>
                <a:lnTo>
                  <a:pt x="994116" y="533375"/>
                </a:lnTo>
                <a:lnTo>
                  <a:pt x="1009216" y="491822"/>
                </a:lnTo>
                <a:lnTo>
                  <a:pt x="1012698" y="475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403481" y="1569973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859415" y="1325599"/>
            <a:ext cx="1022985" cy="738505"/>
          </a:xfrm>
          <a:custGeom>
            <a:avLst/>
            <a:gdLst/>
            <a:ahLst/>
            <a:cxnLst/>
            <a:rect l="l" t="t" r="r" b="b"/>
            <a:pathLst>
              <a:path w="1022985" h="738505">
                <a:moveTo>
                  <a:pt x="514350" y="9514"/>
                </a:moveTo>
                <a:lnTo>
                  <a:pt x="514350" y="1042"/>
                </a:lnTo>
                <a:lnTo>
                  <a:pt x="488592" y="0"/>
                </a:lnTo>
                <a:lnTo>
                  <a:pt x="434204" y="4729"/>
                </a:lnTo>
                <a:lnTo>
                  <a:pt x="378449" y="13586"/>
                </a:lnTo>
                <a:lnTo>
                  <a:pt x="319269" y="29485"/>
                </a:lnTo>
                <a:lnTo>
                  <a:pt x="238639" y="61997"/>
                </a:lnTo>
                <a:lnTo>
                  <a:pt x="189366" y="89701"/>
                </a:lnTo>
                <a:lnTo>
                  <a:pt x="143517" y="122606"/>
                </a:lnTo>
                <a:lnTo>
                  <a:pt x="102107" y="161062"/>
                </a:lnTo>
                <a:lnTo>
                  <a:pt x="67218" y="202645"/>
                </a:lnTo>
                <a:lnTo>
                  <a:pt x="39037" y="247733"/>
                </a:lnTo>
                <a:lnTo>
                  <a:pt x="18091" y="296033"/>
                </a:lnTo>
                <a:lnTo>
                  <a:pt x="4903" y="347251"/>
                </a:lnTo>
                <a:lnTo>
                  <a:pt x="0" y="401092"/>
                </a:lnTo>
                <a:lnTo>
                  <a:pt x="762" y="411760"/>
                </a:lnTo>
                <a:lnTo>
                  <a:pt x="5382" y="457888"/>
                </a:lnTo>
                <a:lnTo>
                  <a:pt x="9905" y="475403"/>
                </a:lnTo>
                <a:lnTo>
                  <a:pt x="9905" y="401092"/>
                </a:lnTo>
                <a:lnTo>
                  <a:pt x="14098" y="352290"/>
                </a:lnTo>
                <a:lnTo>
                  <a:pt x="24855" y="306413"/>
                </a:lnTo>
                <a:lnTo>
                  <a:pt x="41625" y="263534"/>
                </a:lnTo>
                <a:lnTo>
                  <a:pt x="63858" y="223727"/>
                </a:lnTo>
                <a:lnTo>
                  <a:pt x="91002" y="187064"/>
                </a:lnTo>
                <a:lnTo>
                  <a:pt x="122506" y="153618"/>
                </a:lnTo>
                <a:lnTo>
                  <a:pt x="157819" y="123463"/>
                </a:lnTo>
                <a:lnTo>
                  <a:pt x="196389" y="96671"/>
                </a:lnTo>
                <a:lnTo>
                  <a:pt x="237666" y="73315"/>
                </a:lnTo>
                <a:lnTo>
                  <a:pt x="281098" y="53468"/>
                </a:lnTo>
                <a:lnTo>
                  <a:pt x="326135" y="37203"/>
                </a:lnTo>
                <a:lnTo>
                  <a:pt x="372225" y="24594"/>
                </a:lnTo>
                <a:lnTo>
                  <a:pt x="418817" y="15712"/>
                </a:lnTo>
                <a:lnTo>
                  <a:pt x="465359" y="10631"/>
                </a:lnTo>
                <a:lnTo>
                  <a:pt x="509015" y="9485"/>
                </a:lnTo>
                <a:lnTo>
                  <a:pt x="509015" y="8662"/>
                </a:lnTo>
                <a:lnTo>
                  <a:pt x="511301" y="9424"/>
                </a:lnTo>
                <a:lnTo>
                  <a:pt x="514350" y="9514"/>
                </a:lnTo>
                <a:close/>
              </a:path>
              <a:path w="1022985" h="738505">
                <a:moveTo>
                  <a:pt x="258106" y="737896"/>
                </a:moveTo>
                <a:lnTo>
                  <a:pt x="200822" y="707875"/>
                </a:lnTo>
                <a:lnTo>
                  <a:pt x="162413" y="681798"/>
                </a:lnTo>
                <a:lnTo>
                  <a:pt x="127093" y="652424"/>
                </a:lnTo>
                <a:lnTo>
                  <a:pt x="95393" y="619826"/>
                </a:lnTo>
                <a:lnTo>
                  <a:pt x="67850" y="584075"/>
                </a:lnTo>
                <a:lnTo>
                  <a:pt x="44995" y="545245"/>
                </a:lnTo>
                <a:lnTo>
                  <a:pt x="27364" y="503407"/>
                </a:lnTo>
                <a:lnTo>
                  <a:pt x="15489" y="458634"/>
                </a:lnTo>
                <a:lnTo>
                  <a:pt x="9905" y="410998"/>
                </a:lnTo>
                <a:lnTo>
                  <a:pt x="9905" y="475403"/>
                </a:lnTo>
                <a:lnTo>
                  <a:pt x="34647" y="545330"/>
                </a:lnTo>
                <a:lnTo>
                  <a:pt x="57790" y="585564"/>
                </a:lnTo>
                <a:lnTo>
                  <a:pt x="85607" y="622755"/>
                </a:lnTo>
                <a:lnTo>
                  <a:pt x="117347" y="656362"/>
                </a:lnTo>
                <a:lnTo>
                  <a:pt x="152152" y="685977"/>
                </a:lnTo>
                <a:lnTo>
                  <a:pt x="189525" y="712214"/>
                </a:lnTo>
                <a:lnTo>
                  <a:pt x="229080" y="735074"/>
                </a:lnTo>
                <a:lnTo>
                  <a:pt x="235070" y="737896"/>
                </a:lnTo>
                <a:lnTo>
                  <a:pt x="258106" y="737896"/>
                </a:lnTo>
                <a:close/>
              </a:path>
              <a:path w="1022985" h="738505">
                <a:moveTo>
                  <a:pt x="511301" y="9424"/>
                </a:moveTo>
                <a:lnTo>
                  <a:pt x="509015" y="8662"/>
                </a:lnTo>
                <a:lnTo>
                  <a:pt x="509015" y="9485"/>
                </a:lnTo>
                <a:lnTo>
                  <a:pt x="511301" y="9424"/>
                </a:lnTo>
                <a:close/>
              </a:path>
              <a:path w="1022985" h="738505">
                <a:moveTo>
                  <a:pt x="1022603" y="401092"/>
                </a:moveTo>
                <a:lnTo>
                  <a:pt x="1018974" y="354277"/>
                </a:lnTo>
                <a:lnTo>
                  <a:pt x="1009378" y="310041"/>
                </a:lnTo>
                <a:lnTo>
                  <a:pt x="994285" y="268454"/>
                </a:lnTo>
                <a:lnTo>
                  <a:pt x="974165" y="229584"/>
                </a:lnTo>
                <a:lnTo>
                  <a:pt x="949486" y="193501"/>
                </a:lnTo>
                <a:lnTo>
                  <a:pt x="920703" y="160262"/>
                </a:lnTo>
                <a:lnTo>
                  <a:pt x="888328" y="129973"/>
                </a:lnTo>
                <a:lnTo>
                  <a:pt x="852787" y="102665"/>
                </a:lnTo>
                <a:lnTo>
                  <a:pt x="814564" y="78420"/>
                </a:lnTo>
                <a:lnTo>
                  <a:pt x="774128" y="57308"/>
                </a:lnTo>
                <a:lnTo>
                  <a:pt x="731948" y="39397"/>
                </a:lnTo>
                <a:lnTo>
                  <a:pt x="688492" y="24756"/>
                </a:lnTo>
                <a:lnTo>
                  <a:pt x="644231" y="13455"/>
                </a:lnTo>
                <a:lnTo>
                  <a:pt x="599632" y="5563"/>
                </a:lnTo>
                <a:lnTo>
                  <a:pt x="555166" y="1148"/>
                </a:lnTo>
                <a:lnTo>
                  <a:pt x="511301" y="280"/>
                </a:lnTo>
                <a:lnTo>
                  <a:pt x="514350" y="1042"/>
                </a:lnTo>
                <a:lnTo>
                  <a:pt x="514350" y="9514"/>
                </a:lnTo>
                <a:lnTo>
                  <a:pt x="563117" y="11710"/>
                </a:lnTo>
                <a:lnTo>
                  <a:pt x="612647" y="17806"/>
                </a:lnTo>
                <a:lnTo>
                  <a:pt x="671755" y="30060"/>
                </a:lnTo>
                <a:lnTo>
                  <a:pt x="729233" y="48286"/>
                </a:lnTo>
                <a:lnTo>
                  <a:pt x="779937" y="70355"/>
                </a:lnTo>
                <a:lnTo>
                  <a:pt x="828165" y="97393"/>
                </a:lnTo>
                <a:lnTo>
                  <a:pt x="873028" y="129595"/>
                </a:lnTo>
                <a:lnTo>
                  <a:pt x="913638" y="167158"/>
                </a:lnTo>
                <a:lnTo>
                  <a:pt x="948291" y="208099"/>
                </a:lnTo>
                <a:lnTo>
                  <a:pt x="976681" y="254389"/>
                </a:lnTo>
                <a:lnTo>
                  <a:pt x="997651" y="304593"/>
                </a:lnTo>
                <a:lnTo>
                  <a:pt x="1010042" y="357274"/>
                </a:lnTo>
                <a:lnTo>
                  <a:pt x="1012697" y="410998"/>
                </a:lnTo>
                <a:lnTo>
                  <a:pt x="1012697" y="476221"/>
                </a:lnTo>
                <a:lnTo>
                  <a:pt x="1018873" y="447917"/>
                </a:lnTo>
                <a:lnTo>
                  <a:pt x="1022603" y="401092"/>
                </a:lnTo>
                <a:close/>
              </a:path>
              <a:path w="1022985" h="738505">
                <a:moveTo>
                  <a:pt x="1012697" y="476221"/>
                </a:moveTo>
                <a:lnTo>
                  <a:pt x="1012697" y="410998"/>
                </a:lnTo>
                <a:lnTo>
                  <a:pt x="1007584" y="459564"/>
                </a:lnTo>
                <a:lnTo>
                  <a:pt x="994692" y="506387"/>
                </a:lnTo>
                <a:lnTo>
                  <a:pt x="974912" y="550854"/>
                </a:lnTo>
                <a:lnTo>
                  <a:pt x="949135" y="592352"/>
                </a:lnTo>
                <a:lnTo>
                  <a:pt x="918254" y="630266"/>
                </a:lnTo>
                <a:lnTo>
                  <a:pt x="883157" y="663982"/>
                </a:lnTo>
                <a:lnTo>
                  <a:pt x="837287" y="698421"/>
                </a:lnTo>
                <a:lnTo>
                  <a:pt x="789308" y="726762"/>
                </a:lnTo>
                <a:lnTo>
                  <a:pt x="764779" y="737896"/>
                </a:lnTo>
                <a:lnTo>
                  <a:pt x="786920" y="737896"/>
                </a:lnTo>
                <a:lnTo>
                  <a:pt x="852939" y="699149"/>
                </a:lnTo>
                <a:lnTo>
                  <a:pt x="888396" y="671904"/>
                </a:lnTo>
                <a:lnTo>
                  <a:pt x="920717" y="641656"/>
                </a:lnTo>
                <a:lnTo>
                  <a:pt x="949402" y="608515"/>
                </a:lnTo>
                <a:lnTo>
                  <a:pt x="974029" y="572497"/>
                </a:lnTo>
                <a:lnTo>
                  <a:pt x="994124" y="533683"/>
                </a:lnTo>
                <a:lnTo>
                  <a:pt x="1009226" y="492135"/>
                </a:lnTo>
                <a:lnTo>
                  <a:pt x="1012697" y="476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173607" y="1569973"/>
            <a:ext cx="39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OIL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80567" y="1325880"/>
            <a:ext cx="1024255" cy="737870"/>
          </a:xfrm>
          <a:custGeom>
            <a:avLst/>
            <a:gdLst/>
            <a:ahLst/>
            <a:cxnLst/>
            <a:rect l="l" t="t" r="r" b="b"/>
            <a:pathLst>
              <a:path w="1024254" h="737869">
                <a:moveTo>
                  <a:pt x="515874" y="9256"/>
                </a:moveTo>
                <a:lnTo>
                  <a:pt x="515874" y="1523"/>
                </a:lnTo>
                <a:lnTo>
                  <a:pt x="512064" y="0"/>
                </a:lnTo>
                <a:lnTo>
                  <a:pt x="485381" y="0"/>
                </a:lnTo>
                <a:lnTo>
                  <a:pt x="459486" y="1523"/>
                </a:lnTo>
                <a:lnTo>
                  <a:pt x="403285" y="8548"/>
                </a:lnTo>
                <a:lnTo>
                  <a:pt x="343116" y="22272"/>
                </a:lnTo>
                <a:lnTo>
                  <a:pt x="271181" y="46773"/>
                </a:lnTo>
                <a:lnTo>
                  <a:pt x="229335" y="66369"/>
                </a:lnTo>
                <a:lnTo>
                  <a:pt x="188901" y="89630"/>
                </a:lnTo>
                <a:lnTo>
                  <a:pt x="151148" y="116154"/>
                </a:lnTo>
                <a:lnTo>
                  <a:pt x="117348" y="145541"/>
                </a:lnTo>
                <a:lnTo>
                  <a:pt x="83727" y="181240"/>
                </a:lnTo>
                <a:lnTo>
                  <a:pt x="55126" y="219941"/>
                </a:lnTo>
                <a:lnTo>
                  <a:pt x="31999" y="261446"/>
                </a:lnTo>
                <a:lnTo>
                  <a:pt x="14799" y="305559"/>
                </a:lnTo>
                <a:lnTo>
                  <a:pt x="3981" y="352080"/>
                </a:lnTo>
                <a:lnTo>
                  <a:pt x="0" y="400812"/>
                </a:lnTo>
                <a:lnTo>
                  <a:pt x="0" y="411480"/>
                </a:lnTo>
                <a:lnTo>
                  <a:pt x="5662" y="458646"/>
                </a:lnTo>
                <a:lnTo>
                  <a:pt x="9893" y="474966"/>
                </a:lnTo>
                <a:lnTo>
                  <a:pt x="9893" y="400812"/>
                </a:lnTo>
                <a:lnTo>
                  <a:pt x="13961" y="352034"/>
                </a:lnTo>
                <a:lnTo>
                  <a:pt x="24658" y="306169"/>
                </a:lnTo>
                <a:lnTo>
                  <a:pt x="41425" y="263292"/>
                </a:lnTo>
                <a:lnTo>
                  <a:pt x="63701" y="223477"/>
                </a:lnTo>
                <a:lnTo>
                  <a:pt x="90925" y="186800"/>
                </a:lnTo>
                <a:lnTo>
                  <a:pt x="122537" y="153335"/>
                </a:lnTo>
                <a:lnTo>
                  <a:pt x="157978" y="123159"/>
                </a:lnTo>
                <a:lnTo>
                  <a:pt x="196685" y="96346"/>
                </a:lnTo>
                <a:lnTo>
                  <a:pt x="238101" y="72972"/>
                </a:lnTo>
                <a:lnTo>
                  <a:pt x="281662" y="53111"/>
                </a:lnTo>
                <a:lnTo>
                  <a:pt x="326811" y="36839"/>
                </a:lnTo>
                <a:lnTo>
                  <a:pt x="373016" y="24225"/>
                </a:lnTo>
                <a:lnTo>
                  <a:pt x="419626" y="15362"/>
                </a:lnTo>
                <a:lnTo>
                  <a:pt x="466172" y="10308"/>
                </a:lnTo>
                <a:lnTo>
                  <a:pt x="509003" y="9221"/>
                </a:lnTo>
                <a:lnTo>
                  <a:pt x="509003" y="7619"/>
                </a:lnTo>
                <a:lnTo>
                  <a:pt x="512064" y="9143"/>
                </a:lnTo>
                <a:lnTo>
                  <a:pt x="515874" y="9256"/>
                </a:lnTo>
                <a:close/>
              </a:path>
              <a:path w="1024254" h="737869">
                <a:moveTo>
                  <a:pt x="258519" y="737615"/>
                </a:moveTo>
                <a:lnTo>
                  <a:pt x="201168" y="707658"/>
                </a:lnTo>
                <a:lnTo>
                  <a:pt x="162637" y="681595"/>
                </a:lnTo>
                <a:lnTo>
                  <a:pt x="127201" y="652231"/>
                </a:lnTo>
                <a:lnTo>
                  <a:pt x="95401" y="619638"/>
                </a:lnTo>
                <a:lnTo>
                  <a:pt x="67779" y="583887"/>
                </a:lnTo>
                <a:lnTo>
                  <a:pt x="44875" y="545048"/>
                </a:lnTo>
                <a:lnTo>
                  <a:pt x="27232" y="503193"/>
                </a:lnTo>
                <a:lnTo>
                  <a:pt x="15391" y="458392"/>
                </a:lnTo>
                <a:lnTo>
                  <a:pt x="9893" y="410718"/>
                </a:lnTo>
                <a:lnTo>
                  <a:pt x="9893" y="474966"/>
                </a:lnTo>
                <a:lnTo>
                  <a:pt x="34313" y="544849"/>
                </a:lnTo>
                <a:lnTo>
                  <a:pt x="56867" y="584185"/>
                </a:lnTo>
                <a:lnTo>
                  <a:pt x="84618" y="621213"/>
                </a:lnTo>
                <a:lnTo>
                  <a:pt x="117348" y="656082"/>
                </a:lnTo>
                <a:lnTo>
                  <a:pt x="152140" y="685725"/>
                </a:lnTo>
                <a:lnTo>
                  <a:pt x="189525" y="711920"/>
                </a:lnTo>
                <a:lnTo>
                  <a:pt x="229095" y="734724"/>
                </a:lnTo>
                <a:lnTo>
                  <a:pt x="235238" y="737615"/>
                </a:lnTo>
                <a:lnTo>
                  <a:pt x="258519" y="737615"/>
                </a:lnTo>
                <a:close/>
              </a:path>
              <a:path w="1024254" h="737869">
                <a:moveTo>
                  <a:pt x="512064" y="9143"/>
                </a:moveTo>
                <a:lnTo>
                  <a:pt x="509003" y="7619"/>
                </a:lnTo>
                <a:lnTo>
                  <a:pt x="509003" y="9221"/>
                </a:lnTo>
                <a:lnTo>
                  <a:pt x="512064" y="9143"/>
                </a:lnTo>
                <a:close/>
              </a:path>
              <a:path w="1024254" h="737869">
                <a:moveTo>
                  <a:pt x="1024128" y="400812"/>
                </a:moveTo>
                <a:lnTo>
                  <a:pt x="1020382" y="353905"/>
                </a:lnTo>
                <a:lnTo>
                  <a:pt x="1010693" y="309604"/>
                </a:lnTo>
                <a:lnTo>
                  <a:pt x="995528" y="267974"/>
                </a:lnTo>
                <a:lnTo>
                  <a:pt x="975352" y="229082"/>
                </a:lnTo>
                <a:lnTo>
                  <a:pt x="950631" y="192993"/>
                </a:lnTo>
                <a:lnTo>
                  <a:pt x="921832" y="159775"/>
                </a:lnTo>
                <a:lnTo>
                  <a:pt x="889421" y="129492"/>
                </a:lnTo>
                <a:lnTo>
                  <a:pt x="853863" y="102212"/>
                </a:lnTo>
                <a:lnTo>
                  <a:pt x="815625" y="78001"/>
                </a:lnTo>
                <a:lnTo>
                  <a:pt x="775173" y="56924"/>
                </a:lnTo>
                <a:lnTo>
                  <a:pt x="732973" y="39048"/>
                </a:lnTo>
                <a:lnTo>
                  <a:pt x="689491" y="24439"/>
                </a:lnTo>
                <a:lnTo>
                  <a:pt x="645193" y="13164"/>
                </a:lnTo>
                <a:lnTo>
                  <a:pt x="600545" y="5288"/>
                </a:lnTo>
                <a:lnTo>
                  <a:pt x="556013" y="878"/>
                </a:lnTo>
                <a:lnTo>
                  <a:pt x="512064" y="0"/>
                </a:lnTo>
                <a:lnTo>
                  <a:pt x="515112" y="761"/>
                </a:lnTo>
                <a:lnTo>
                  <a:pt x="515874" y="1523"/>
                </a:lnTo>
                <a:lnTo>
                  <a:pt x="515874" y="9256"/>
                </a:lnTo>
                <a:lnTo>
                  <a:pt x="537959" y="9905"/>
                </a:lnTo>
                <a:lnTo>
                  <a:pt x="563880" y="11429"/>
                </a:lnTo>
                <a:lnTo>
                  <a:pt x="613410" y="17525"/>
                </a:lnTo>
                <a:lnTo>
                  <a:pt x="672892" y="29903"/>
                </a:lnTo>
                <a:lnTo>
                  <a:pt x="730745" y="48005"/>
                </a:lnTo>
                <a:lnTo>
                  <a:pt x="781336" y="70251"/>
                </a:lnTo>
                <a:lnTo>
                  <a:pt x="829559" y="97326"/>
                </a:lnTo>
                <a:lnTo>
                  <a:pt x="874479" y="129459"/>
                </a:lnTo>
                <a:lnTo>
                  <a:pt x="915162" y="166877"/>
                </a:lnTo>
                <a:lnTo>
                  <a:pt x="950100" y="208738"/>
                </a:lnTo>
                <a:lnTo>
                  <a:pt x="978411" y="254690"/>
                </a:lnTo>
                <a:lnTo>
                  <a:pt x="999157" y="304096"/>
                </a:lnTo>
                <a:lnTo>
                  <a:pt x="1011402" y="356318"/>
                </a:lnTo>
                <a:lnTo>
                  <a:pt x="1014209" y="410718"/>
                </a:lnTo>
                <a:lnTo>
                  <a:pt x="1014209" y="475658"/>
                </a:lnTo>
                <a:lnTo>
                  <a:pt x="1020335" y="447769"/>
                </a:lnTo>
                <a:lnTo>
                  <a:pt x="1024128" y="400812"/>
                </a:lnTo>
                <a:close/>
              </a:path>
              <a:path w="1024254" h="737869">
                <a:moveTo>
                  <a:pt x="515874" y="1523"/>
                </a:moveTo>
                <a:lnTo>
                  <a:pt x="515112" y="761"/>
                </a:lnTo>
                <a:lnTo>
                  <a:pt x="512064" y="0"/>
                </a:lnTo>
                <a:lnTo>
                  <a:pt x="515874" y="1523"/>
                </a:lnTo>
                <a:close/>
              </a:path>
              <a:path w="1024254" h="737869">
                <a:moveTo>
                  <a:pt x="1014209" y="475658"/>
                </a:moveTo>
                <a:lnTo>
                  <a:pt x="1014209" y="410718"/>
                </a:lnTo>
                <a:lnTo>
                  <a:pt x="1009001" y="459708"/>
                </a:lnTo>
                <a:lnTo>
                  <a:pt x="996138" y="506365"/>
                </a:lnTo>
                <a:lnTo>
                  <a:pt x="976447" y="550392"/>
                </a:lnTo>
                <a:lnTo>
                  <a:pt x="950754" y="591489"/>
                </a:lnTo>
                <a:lnTo>
                  <a:pt x="919886" y="629359"/>
                </a:lnTo>
                <a:lnTo>
                  <a:pt x="884669" y="663701"/>
                </a:lnTo>
                <a:lnTo>
                  <a:pt x="848655" y="691338"/>
                </a:lnTo>
                <a:lnTo>
                  <a:pt x="810311" y="715556"/>
                </a:lnTo>
                <a:lnTo>
                  <a:pt x="770011" y="736394"/>
                </a:lnTo>
                <a:lnTo>
                  <a:pt x="767089" y="737615"/>
                </a:lnTo>
                <a:lnTo>
                  <a:pt x="787927" y="737615"/>
                </a:lnTo>
                <a:lnTo>
                  <a:pt x="853549" y="699225"/>
                </a:lnTo>
                <a:lnTo>
                  <a:pt x="889128" y="672005"/>
                </a:lnTo>
                <a:lnTo>
                  <a:pt x="921569" y="641782"/>
                </a:lnTo>
                <a:lnTo>
                  <a:pt x="950404" y="608619"/>
                </a:lnTo>
                <a:lnTo>
                  <a:pt x="975166" y="572575"/>
                </a:lnTo>
                <a:lnTo>
                  <a:pt x="995387" y="533712"/>
                </a:lnTo>
                <a:lnTo>
                  <a:pt x="1010599" y="492090"/>
                </a:lnTo>
                <a:lnTo>
                  <a:pt x="1014209" y="475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244467" y="1569973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03355" y="2046732"/>
            <a:ext cx="22225" cy="17145"/>
          </a:xfrm>
          <a:custGeom>
            <a:avLst/>
            <a:gdLst/>
            <a:ahLst/>
            <a:cxnLst/>
            <a:rect l="l" t="t" r="r" b="b"/>
            <a:pathLst>
              <a:path w="22225" h="17144">
                <a:moveTo>
                  <a:pt x="22176" y="6095"/>
                </a:moveTo>
                <a:lnTo>
                  <a:pt x="14556" y="0"/>
                </a:lnTo>
                <a:lnTo>
                  <a:pt x="0" y="16763"/>
                </a:lnTo>
                <a:lnTo>
                  <a:pt x="12913" y="16763"/>
                </a:lnTo>
                <a:lnTo>
                  <a:pt x="22176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78971" y="1651254"/>
            <a:ext cx="2106295" cy="76200"/>
          </a:xfrm>
          <a:custGeom>
            <a:avLst/>
            <a:gdLst/>
            <a:ahLst/>
            <a:cxnLst/>
            <a:rect l="l" t="t" r="r" b="b"/>
            <a:pathLst>
              <a:path w="2106295" h="76200">
                <a:moveTo>
                  <a:pt x="2106155" y="42671"/>
                </a:moveTo>
                <a:lnTo>
                  <a:pt x="2106155" y="33527"/>
                </a:lnTo>
                <a:lnTo>
                  <a:pt x="2068055" y="33527"/>
                </a:lnTo>
                <a:lnTo>
                  <a:pt x="2068055" y="42671"/>
                </a:lnTo>
                <a:lnTo>
                  <a:pt x="2106155" y="42671"/>
                </a:lnTo>
                <a:close/>
              </a:path>
              <a:path w="2106295" h="76200">
                <a:moveTo>
                  <a:pt x="2039874" y="42671"/>
                </a:moveTo>
                <a:lnTo>
                  <a:pt x="2039874" y="33527"/>
                </a:lnTo>
                <a:lnTo>
                  <a:pt x="2001774" y="33527"/>
                </a:lnTo>
                <a:lnTo>
                  <a:pt x="2001774" y="42671"/>
                </a:lnTo>
                <a:lnTo>
                  <a:pt x="2039874" y="42671"/>
                </a:lnTo>
                <a:close/>
              </a:path>
              <a:path w="2106295" h="76200">
                <a:moveTo>
                  <a:pt x="1972805" y="42671"/>
                </a:moveTo>
                <a:lnTo>
                  <a:pt x="1972805" y="33527"/>
                </a:lnTo>
                <a:lnTo>
                  <a:pt x="1934705" y="33527"/>
                </a:lnTo>
                <a:lnTo>
                  <a:pt x="1934705" y="42671"/>
                </a:lnTo>
                <a:lnTo>
                  <a:pt x="1972805" y="42671"/>
                </a:lnTo>
                <a:close/>
              </a:path>
              <a:path w="2106295" h="76200">
                <a:moveTo>
                  <a:pt x="1906524" y="42671"/>
                </a:moveTo>
                <a:lnTo>
                  <a:pt x="1906524" y="33527"/>
                </a:lnTo>
                <a:lnTo>
                  <a:pt x="1868424" y="33527"/>
                </a:lnTo>
                <a:lnTo>
                  <a:pt x="1868424" y="42671"/>
                </a:lnTo>
                <a:lnTo>
                  <a:pt x="1906524" y="42671"/>
                </a:lnTo>
                <a:close/>
              </a:path>
              <a:path w="2106295" h="76200">
                <a:moveTo>
                  <a:pt x="1839455" y="42671"/>
                </a:moveTo>
                <a:lnTo>
                  <a:pt x="1839455" y="33527"/>
                </a:lnTo>
                <a:lnTo>
                  <a:pt x="1801355" y="33527"/>
                </a:lnTo>
                <a:lnTo>
                  <a:pt x="1801355" y="42671"/>
                </a:lnTo>
                <a:lnTo>
                  <a:pt x="1839455" y="42671"/>
                </a:lnTo>
                <a:close/>
              </a:path>
              <a:path w="2106295" h="76200">
                <a:moveTo>
                  <a:pt x="1773174" y="42671"/>
                </a:moveTo>
                <a:lnTo>
                  <a:pt x="1773174" y="33527"/>
                </a:lnTo>
                <a:lnTo>
                  <a:pt x="1735074" y="33527"/>
                </a:lnTo>
                <a:lnTo>
                  <a:pt x="1735074" y="42671"/>
                </a:lnTo>
                <a:lnTo>
                  <a:pt x="1773174" y="42671"/>
                </a:lnTo>
                <a:close/>
              </a:path>
              <a:path w="2106295" h="76200">
                <a:moveTo>
                  <a:pt x="1706105" y="42671"/>
                </a:moveTo>
                <a:lnTo>
                  <a:pt x="1706105" y="33527"/>
                </a:lnTo>
                <a:lnTo>
                  <a:pt x="1668005" y="33527"/>
                </a:lnTo>
                <a:lnTo>
                  <a:pt x="1668005" y="42671"/>
                </a:lnTo>
                <a:lnTo>
                  <a:pt x="1706105" y="42671"/>
                </a:lnTo>
                <a:close/>
              </a:path>
              <a:path w="2106295" h="76200">
                <a:moveTo>
                  <a:pt x="1639824" y="42671"/>
                </a:moveTo>
                <a:lnTo>
                  <a:pt x="1639824" y="33527"/>
                </a:lnTo>
                <a:lnTo>
                  <a:pt x="1601724" y="33527"/>
                </a:lnTo>
                <a:lnTo>
                  <a:pt x="1601724" y="42671"/>
                </a:lnTo>
                <a:lnTo>
                  <a:pt x="1639824" y="42671"/>
                </a:lnTo>
                <a:close/>
              </a:path>
              <a:path w="2106295" h="76200">
                <a:moveTo>
                  <a:pt x="1572755" y="42671"/>
                </a:moveTo>
                <a:lnTo>
                  <a:pt x="1572755" y="33527"/>
                </a:lnTo>
                <a:lnTo>
                  <a:pt x="1534655" y="33527"/>
                </a:lnTo>
                <a:lnTo>
                  <a:pt x="1534655" y="42671"/>
                </a:lnTo>
                <a:lnTo>
                  <a:pt x="1572755" y="42671"/>
                </a:lnTo>
                <a:close/>
              </a:path>
              <a:path w="2106295" h="76200">
                <a:moveTo>
                  <a:pt x="1506461" y="42671"/>
                </a:moveTo>
                <a:lnTo>
                  <a:pt x="1506461" y="33527"/>
                </a:lnTo>
                <a:lnTo>
                  <a:pt x="1468361" y="33527"/>
                </a:lnTo>
                <a:lnTo>
                  <a:pt x="1468361" y="42671"/>
                </a:lnTo>
                <a:lnTo>
                  <a:pt x="1506461" y="42671"/>
                </a:lnTo>
                <a:close/>
              </a:path>
              <a:path w="2106295" h="76200">
                <a:moveTo>
                  <a:pt x="1439405" y="42671"/>
                </a:moveTo>
                <a:lnTo>
                  <a:pt x="1439405" y="33527"/>
                </a:lnTo>
                <a:lnTo>
                  <a:pt x="1401305" y="33527"/>
                </a:lnTo>
                <a:lnTo>
                  <a:pt x="1401305" y="42671"/>
                </a:lnTo>
                <a:lnTo>
                  <a:pt x="1439405" y="42671"/>
                </a:lnTo>
                <a:close/>
              </a:path>
              <a:path w="2106295" h="76200">
                <a:moveTo>
                  <a:pt x="1373111" y="42671"/>
                </a:moveTo>
                <a:lnTo>
                  <a:pt x="1373111" y="33527"/>
                </a:lnTo>
                <a:lnTo>
                  <a:pt x="1335011" y="33527"/>
                </a:lnTo>
                <a:lnTo>
                  <a:pt x="1335011" y="42671"/>
                </a:lnTo>
                <a:lnTo>
                  <a:pt x="1373111" y="42671"/>
                </a:lnTo>
                <a:close/>
              </a:path>
              <a:path w="2106295" h="76200">
                <a:moveTo>
                  <a:pt x="1306068" y="42671"/>
                </a:moveTo>
                <a:lnTo>
                  <a:pt x="1306068" y="33527"/>
                </a:lnTo>
                <a:lnTo>
                  <a:pt x="1267968" y="33527"/>
                </a:lnTo>
                <a:lnTo>
                  <a:pt x="1267968" y="42671"/>
                </a:lnTo>
                <a:lnTo>
                  <a:pt x="1306068" y="42671"/>
                </a:lnTo>
                <a:close/>
              </a:path>
              <a:path w="2106295" h="76200">
                <a:moveTo>
                  <a:pt x="1239774" y="42671"/>
                </a:moveTo>
                <a:lnTo>
                  <a:pt x="1239774" y="33527"/>
                </a:lnTo>
                <a:lnTo>
                  <a:pt x="1201674" y="33527"/>
                </a:lnTo>
                <a:lnTo>
                  <a:pt x="1201674" y="42671"/>
                </a:lnTo>
                <a:lnTo>
                  <a:pt x="1239774" y="42671"/>
                </a:lnTo>
                <a:close/>
              </a:path>
              <a:path w="2106295" h="76200">
                <a:moveTo>
                  <a:pt x="1172718" y="42671"/>
                </a:moveTo>
                <a:lnTo>
                  <a:pt x="1172718" y="33527"/>
                </a:lnTo>
                <a:lnTo>
                  <a:pt x="1134618" y="33527"/>
                </a:lnTo>
                <a:lnTo>
                  <a:pt x="1134618" y="42671"/>
                </a:lnTo>
                <a:lnTo>
                  <a:pt x="1172718" y="42671"/>
                </a:lnTo>
                <a:close/>
              </a:path>
              <a:path w="2106295" h="76200">
                <a:moveTo>
                  <a:pt x="1106424" y="42671"/>
                </a:moveTo>
                <a:lnTo>
                  <a:pt x="1106424" y="33527"/>
                </a:lnTo>
                <a:lnTo>
                  <a:pt x="1068324" y="33527"/>
                </a:lnTo>
                <a:lnTo>
                  <a:pt x="1068324" y="42671"/>
                </a:lnTo>
                <a:lnTo>
                  <a:pt x="1106424" y="42671"/>
                </a:lnTo>
                <a:close/>
              </a:path>
              <a:path w="2106295" h="76200">
                <a:moveTo>
                  <a:pt x="1039368" y="42671"/>
                </a:moveTo>
                <a:lnTo>
                  <a:pt x="1039368" y="33527"/>
                </a:lnTo>
                <a:lnTo>
                  <a:pt x="1001268" y="33527"/>
                </a:lnTo>
                <a:lnTo>
                  <a:pt x="1001268" y="42671"/>
                </a:lnTo>
                <a:lnTo>
                  <a:pt x="1039368" y="42671"/>
                </a:lnTo>
                <a:close/>
              </a:path>
              <a:path w="2106295" h="76200">
                <a:moveTo>
                  <a:pt x="973074" y="42671"/>
                </a:moveTo>
                <a:lnTo>
                  <a:pt x="973074" y="33527"/>
                </a:lnTo>
                <a:lnTo>
                  <a:pt x="934974" y="33527"/>
                </a:lnTo>
                <a:lnTo>
                  <a:pt x="934974" y="42671"/>
                </a:lnTo>
                <a:lnTo>
                  <a:pt x="973074" y="42671"/>
                </a:lnTo>
                <a:close/>
              </a:path>
              <a:path w="2106295" h="76200">
                <a:moveTo>
                  <a:pt x="906018" y="42671"/>
                </a:moveTo>
                <a:lnTo>
                  <a:pt x="906018" y="33527"/>
                </a:lnTo>
                <a:lnTo>
                  <a:pt x="867918" y="33527"/>
                </a:lnTo>
                <a:lnTo>
                  <a:pt x="867918" y="42671"/>
                </a:lnTo>
                <a:lnTo>
                  <a:pt x="906018" y="42671"/>
                </a:lnTo>
                <a:close/>
              </a:path>
              <a:path w="2106295" h="76200">
                <a:moveTo>
                  <a:pt x="839724" y="42671"/>
                </a:moveTo>
                <a:lnTo>
                  <a:pt x="839724" y="33527"/>
                </a:lnTo>
                <a:lnTo>
                  <a:pt x="801624" y="33527"/>
                </a:lnTo>
                <a:lnTo>
                  <a:pt x="801624" y="42671"/>
                </a:lnTo>
                <a:lnTo>
                  <a:pt x="839724" y="42671"/>
                </a:lnTo>
                <a:close/>
              </a:path>
              <a:path w="2106295" h="76200">
                <a:moveTo>
                  <a:pt x="772668" y="42671"/>
                </a:moveTo>
                <a:lnTo>
                  <a:pt x="772668" y="33527"/>
                </a:lnTo>
                <a:lnTo>
                  <a:pt x="734568" y="33527"/>
                </a:lnTo>
                <a:lnTo>
                  <a:pt x="734568" y="42671"/>
                </a:lnTo>
                <a:lnTo>
                  <a:pt x="772668" y="42671"/>
                </a:lnTo>
                <a:close/>
              </a:path>
              <a:path w="2106295" h="76200">
                <a:moveTo>
                  <a:pt x="706374" y="42671"/>
                </a:moveTo>
                <a:lnTo>
                  <a:pt x="706374" y="33527"/>
                </a:lnTo>
                <a:lnTo>
                  <a:pt x="668274" y="33527"/>
                </a:lnTo>
                <a:lnTo>
                  <a:pt x="668274" y="42671"/>
                </a:lnTo>
                <a:lnTo>
                  <a:pt x="706374" y="42671"/>
                </a:lnTo>
                <a:close/>
              </a:path>
              <a:path w="2106295" h="76200">
                <a:moveTo>
                  <a:pt x="639318" y="42671"/>
                </a:moveTo>
                <a:lnTo>
                  <a:pt x="639318" y="33527"/>
                </a:lnTo>
                <a:lnTo>
                  <a:pt x="601218" y="33527"/>
                </a:lnTo>
                <a:lnTo>
                  <a:pt x="601218" y="42671"/>
                </a:lnTo>
                <a:lnTo>
                  <a:pt x="639318" y="42671"/>
                </a:lnTo>
                <a:close/>
              </a:path>
              <a:path w="2106295" h="76200">
                <a:moveTo>
                  <a:pt x="573024" y="42671"/>
                </a:moveTo>
                <a:lnTo>
                  <a:pt x="573024" y="33527"/>
                </a:lnTo>
                <a:lnTo>
                  <a:pt x="534924" y="33527"/>
                </a:lnTo>
                <a:lnTo>
                  <a:pt x="534924" y="42671"/>
                </a:lnTo>
                <a:lnTo>
                  <a:pt x="573024" y="42671"/>
                </a:lnTo>
                <a:close/>
              </a:path>
              <a:path w="2106295" h="76200">
                <a:moveTo>
                  <a:pt x="505968" y="42671"/>
                </a:moveTo>
                <a:lnTo>
                  <a:pt x="505968" y="33527"/>
                </a:lnTo>
                <a:lnTo>
                  <a:pt x="467868" y="33527"/>
                </a:lnTo>
                <a:lnTo>
                  <a:pt x="467868" y="42671"/>
                </a:lnTo>
                <a:lnTo>
                  <a:pt x="505968" y="42671"/>
                </a:lnTo>
                <a:close/>
              </a:path>
              <a:path w="2106295" h="76200">
                <a:moveTo>
                  <a:pt x="439674" y="42671"/>
                </a:moveTo>
                <a:lnTo>
                  <a:pt x="439674" y="33527"/>
                </a:lnTo>
                <a:lnTo>
                  <a:pt x="401574" y="33527"/>
                </a:lnTo>
                <a:lnTo>
                  <a:pt x="401574" y="42671"/>
                </a:lnTo>
                <a:lnTo>
                  <a:pt x="439674" y="42671"/>
                </a:lnTo>
                <a:close/>
              </a:path>
              <a:path w="2106295" h="76200">
                <a:moveTo>
                  <a:pt x="372618" y="42671"/>
                </a:moveTo>
                <a:lnTo>
                  <a:pt x="372618" y="33527"/>
                </a:lnTo>
                <a:lnTo>
                  <a:pt x="334518" y="33527"/>
                </a:lnTo>
                <a:lnTo>
                  <a:pt x="334518" y="42671"/>
                </a:lnTo>
                <a:lnTo>
                  <a:pt x="372618" y="42671"/>
                </a:lnTo>
                <a:close/>
              </a:path>
              <a:path w="2106295" h="76200">
                <a:moveTo>
                  <a:pt x="306324" y="42671"/>
                </a:moveTo>
                <a:lnTo>
                  <a:pt x="306324" y="33527"/>
                </a:lnTo>
                <a:lnTo>
                  <a:pt x="268224" y="33527"/>
                </a:lnTo>
                <a:lnTo>
                  <a:pt x="268224" y="42671"/>
                </a:lnTo>
                <a:lnTo>
                  <a:pt x="306324" y="42671"/>
                </a:lnTo>
                <a:close/>
              </a:path>
              <a:path w="2106295" h="76200">
                <a:moveTo>
                  <a:pt x="239268" y="42671"/>
                </a:moveTo>
                <a:lnTo>
                  <a:pt x="239268" y="33527"/>
                </a:lnTo>
                <a:lnTo>
                  <a:pt x="201168" y="33527"/>
                </a:lnTo>
                <a:lnTo>
                  <a:pt x="201168" y="42671"/>
                </a:lnTo>
                <a:lnTo>
                  <a:pt x="239268" y="42671"/>
                </a:lnTo>
                <a:close/>
              </a:path>
              <a:path w="2106295" h="76200">
                <a:moveTo>
                  <a:pt x="172974" y="42671"/>
                </a:moveTo>
                <a:lnTo>
                  <a:pt x="172974" y="33527"/>
                </a:lnTo>
                <a:lnTo>
                  <a:pt x="134874" y="33527"/>
                </a:lnTo>
                <a:lnTo>
                  <a:pt x="134874" y="42671"/>
                </a:lnTo>
                <a:lnTo>
                  <a:pt x="172974" y="42671"/>
                </a:lnTo>
                <a:close/>
              </a:path>
              <a:path w="210629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7818" y="72009"/>
                </a:lnTo>
                <a:lnTo>
                  <a:pt x="67818" y="33527"/>
                </a:lnTo>
                <a:lnTo>
                  <a:pt x="76200" y="33527"/>
                </a:lnTo>
                <a:close/>
              </a:path>
              <a:path w="2106295" h="76200">
                <a:moveTo>
                  <a:pt x="105918" y="42671"/>
                </a:moveTo>
                <a:lnTo>
                  <a:pt x="105918" y="33527"/>
                </a:lnTo>
                <a:lnTo>
                  <a:pt x="67818" y="33527"/>
                </a:lnTo>
                <a:lnTo>
                  <a:pt x="67818" y="42671"/>
                </a:lnTo>
                <a:lnTo>
                  <a:pt x="105918" y="42671"/>
                </a:lnTo>
                <a:close/>
              </a:path>
              <a:path w="2106295" h="76200">
                <a:moveTo>
                  <a:pt x="76200" y="76200"/>
                </a:moveTo>
                <a:lnTo>
                  <a:pt x="76200" y="42671"/>
                </a:lnTo>
                <a:lnTo>
                  <a:pt x="67818" y="42671"/>
                </a:lnTo>
                <a:lnTo>
                  <a:pt x="67818" y="7200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09601" y="1684782"/>
            <a:ext cx="878205" cy="379095"/>
          </a:xfrm>
          <a:custGeom>
            <a:avLst/>
            <a:gdLst/>
            <a:ahLst/>
            <a:cxnLst/>
            <a:rect l="l" t="t" r="r" b="b"/>
            <a:pathLst>
              <a:path w="878204" h="379094">
                <a:moveTo>
                  <a:pt x="877811" y="9143"/>
                </a:moveTo>
                <a:lnTo>
                  <a:pt x="874013" y="0"/>
                </a:lnTo>
                <a:lnTo>
                  <a:pt x="838949" y="15240"/>
                </a:lnTo>
                <a:lnTo>
                  <a:pt x="842759" y="23622"/>
                </a:lnTo>
                <a:lnTo>
                  <a:pt x="877811" y="9143"/>
                </a:lnTo>
                <a:close/>
              </a:path>
              <a:path w="878204" h="379094">
                <a:moveTo>
                  <a:pt x="816863" y="35051"/>
                </a:moveTo>
                <a:lnTo>
                  <a:pt x="813053" y="26669"/>
                </a:lnTo>
                <a:lnTo>
                  <a:pt x="778001" y="41910"/>
                </a:lnTo>
                <a:lnTo>
                  <a:pt x="781799" y="50292"/>
                </a:lnTo>
                <a:lnTo>
                  <a:pt x="816863" y="35051"/>
                </a:lnTo>
                <a:close/>
              </a:path>
              <a:path w="878204" h="379094">
                <a:moveTo>
                  <a:pt x="755141" y="61722"/>
                </a:moveTo>
                <a:lnTo>
                  <a:pt x="751319" y="53340"/>
                </a:lnTo>
                <a:lnTo>
                  <a:pt x="717041" y="67818"/>
                </a:lnTo>
                <a:lnTo>
                  <a:pt x="720089" y="76962"/>
                </a:lnTo>
                <a:lnTo>
                  <a:pt x="755141" y="61722"/>
                </a:lnTo>
                <a:close/>
              </a:path>
              <a:path w="878204" h="379094">
                <a:moveTo>
                  <a:pt x="694169" y="88392"/>
                </a:moveTo>
                <a:lnTo>
                  <a:pt x="690359" y="79248"/>
                </a:lnTo>
                <a:lnTo>
                  <a:pt x="655320" y="94487"/>
                </a:lnTo>
                <a:lnTo>
                  <a:pt x="659129" y="103631"/>
                </a:lnTo>
                <a:lnTo>
                  <a:pt x="694169" y="88392"/>
                </a:lnTo>
                <a:close/>
              </a:path>
              <a:path w="878204" h="379094">
                <a:moveTo>
                  <a:pt x="633209" y="115062"/>
                </a:moveTo>
                <a:lnTo>
                  <a:pt x="629399" y="105918"/>
                </a:lnTo>
                <a:lnTo>
                  <a:pt x="594347" y="121157"/>
                </a:lnTo>
                <a:lnTo>
                  <a:pt x="598170" y="129540"/>
                </a:lnTo>
                <a:lnTo>
                  <a:pt x="633209" y="115062"/>
                </a:lnTo>
                <a:close/>
              </a:path>
              <a:path w="878204" h="379094">
                <a:moveTo>
                  <a:pt x="571487" y="140969"/>
                </a:moveTo>
                <a:lnTo>
                  <a:pt x="567689" y="132587"/>
                </a:lnTo>
                <a:lnTo>
                  <a:pt x="533387" y="147828"/>
                </a:lnTo>
                <a:lnTo>
                  <a:pt x="537197" y="156210"/>
                </a:lnTo>
                <a:lnTo>
                  <a:pt x="571487" y="140969"/>
                </a:lnTo>
                <a:close/>
              </a:path>
              <a:path w="878204" h="379094">
                <a:moveTo>
                  <a:pt x="510539" y="167640"/>
                </a:moveTo>
                <a:lnTo>
                  <a:pt x="506729" y="159257"/>
                </a:lnTo>
                <a:lnTo>
                  <a:pt x="471677" y="174498"/>
                </a:lnTo>
                <a:lnTo>
                  <a:pt x="475475" y="182880"/>
                </a:lnTo>
                <a:lnTo>
                  <a:pt x="510539" y="167640"/>
                </a:lnTo>
                <a:close/>
              </a:path>
              <a:path w="878204" h="379094">
                <a:moveTo>
                  <a:pt x="449579" y="194310"/>
                </a:moveTo>
                <a:lnTo>
                  <a:pt x="445770" y="185166"/>
                </a:lnTo>
                <a:lnTo>
                  <a:pt x="410717" y="200406"/>
                </a:lnTo>
                <a:lnTo>
                  <a:pt x="414527" y="209550"/>
                </a:lnTo>
                <a:lnTo>
                  <a:pt x="449579" y="194310"/>
                </a:lnTo>
                <a:close/>
              </a:path>
              <a:path w="878204" h="379094">
                <a:moveTo>
                  <a:pt x="388619" y="220980"/>
                </a:moveTo>
                <a:lnTo>
                  <a:pt x="384797" y="211836"/>
                </a:lnTo>
                <a:lnTo>
                  <a:pt x="349757" y="227075"/>
                </a:lnTo>
                <a:lnTo>
                  <a:pt x="353555" y="236219"/>
                </a:lnTo>
                <a:lnTo>
                  <a:pt x="388619" y="220980"/>
                </a:lnTo>
                <a:close/>
              </a:path>
              <a:path w="878204" h="379094">
                <a:moveTo>
                  <a:pt x="326885" y="246887"/>
                </a:moveTo>
                <a:lnTo>
                  <a:pt x="323075" y="238506"/>
                </a:lnTo>
                <a:lnTo>
                  <a:pt x="288023" y="253745"/>
                </a:lnTo>
                <a:lnTo>
                  <a:pt x="291845" y="262128"/>
                </a:lnTo>
                <a:lnTo>
                  <a:pt x="326885" y="246887"/>
                </a:lnTo>
                <a:close/>
              </a:path>
              <a:path w="878204" h="379094">
                <a:moveTo>
                  <a:pt x="265925" y="273557"/>
                </a:moveTo>
                <a:lnTo>
                  <a:pt x="262127" y="265175"/>
                </a:lnTo>
                <a:lnTo>
                  <a:pt x="227075" y="280416"/>
                </a:lnTo>
                <a:lnTo>
                  <a:pt x="230873" y="288798"/>
                </a:lnTo>
                <a:lnTo>
                  <a:pt x="265925" y="273557"/>
                </a:lnTo>
                <a:close/>
              </a:path>
              <a:path w="878204" h="379094">
                <a:moveTo>
                  <a:pt x="204977" y="300228"/>
                </a:moveTo>
                <a:lnTo>
                  <a:pt x="201155" y="291084"/>
                </a:lnTo>
                <a:lnTo>
                  <a:pt x="166115" y="306324"/>
                </a:lnTo>
                <a:lnTo>
                  <a:pt x="169925" y="315468"/>
                </a:lnTo>
                <a:lnTo>
                  <a:pt x="204977" y="300228"/>
                </a:lnTo>
                <a:close/>
              </a:path>
              <a:path w="878204" h="379094">
                <a:moveTo>
                  <a:pt x="143243" y="326898"/>
                </a:moveTo>
                <a:lnTo>
                  <a:pt x="139445" y="317754"/>
                </a:lnTo>
                <a:lnTo>
                  <a:pt x="105155" y="332994"/>
                </a:lnTo>
                <a:lnTo>
                  <a:pt x="108203" y="342138"/>
                </a:lnTo>
                <a:lnTo>
                  <a:pt x="143243" y="326898"/>
                </a:lnTo>
                <a:close/>
              </a:path>
              <a:path w="878204" h="379094">
                <a:moveTo>
                  <a:pt x="82295" y="352806"/>
                </a:moveTo>
                <a:lnTo>
                  <a:pt x="78485" y="344424"/>
                </a:lnTo>
                <a:lnTo>
                  <a:pt x="43433" y="359663"/>
                </a:lnTo>
                <a:lnTo>
                  <a:pt x="47243" y="368045"/>
                </a:lnTo>
                <a:lnTo>
                  <a:pt x="82295" y="352806"/>
                </a:lnTo>
                <a:close/>
              </a:path>
              <a:path w="878204" h="379094">
                <a:moveTo>
                  <a:pt x="20989" y="378713"/>
                </a:moveTo>
                <a:lnTo>
                  <a:pt x="17525" y="371094"/>
                </a:lnTo>
                <a:lnTo>
                  <a:pt x="0" y="378713"/>
                </a:lnTo>
                <a:lnTo>
                  <a:pt x="20989" y="3787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06937" y="1685544"/>
            <a:ext cx="481330" cy="378460"/>
          </a:xfrm>
          <a:custGeom>
            <a:avLst/>
            <a:gdLst/>
            <a:ahLst/>
            <a:cxnLst/>
            <a:rect l="l" t="t" r="r" b="b"/>
            <a:pathLst>
              <a:path w="481329" h="378460">
                <a:moveTo>
                  <a:pt x="481237" y="7619"/>
                </a:moveTo>
                <a:lnTo>
                  <a:pt x="475916" y="0"/>
                </a:lnTo>
                <a:lnTo>
                  <a:pt x="445423" y="23622"/>
                </a:lnTo>
                <a:lnTo>
                  <a:pt x="451532" y="31242"/>
                </a:lnTo>
                <a:lnTo>
                  <a:pt x="481237" y="7619"/>
                </a:lnTo>
                <a:close/>
              </a:path>
              <a:path w="481329" h="378460">
                <a:moveTo>
                  <a:pt x="429434" y="48768"/>
                </a:moveTo>
                <a:lnTo>
                  <a:pt x="423325" y="41148"/>
                </a:lnTo>
                <a:lnTo>
                  <a:pt x="393620" y="65531"/>
                </a:lnTo>
                <a:lnTo>
                  <a:pt x="399716" y="72389"/>
                </a:lnTo>
                <a:lnTo>
                  <a:pt x="429434" y="48768"/>
                </a:lnTo>
                <a:close/>
              </a:path>
              <a:path w="481329" h="378460">
                <a:moveTo>
                  <a:pt x="376856" y="90678"/>
                </a:moveTo>
                <a:lnTo>
                  <a:pt x="371509" y="83057"/>
                </a:lnTo>
                <a:lnTo>
                  <a:pt x="341042" y="106680"/>
                </a:lnTo>
                <a:lnTo>
                  <a:pt x="347125" y="114300"/>
                </a:lnTo>
                <a:lnTo>
                  <a:pt x="376856" y="90678"/>
                </a:lnTo>
                <a:close/>
              </a:path>
              <a:path w="481329" h="378460">
                <a:moveTo>
                  <a:pt x="325040" y="131825"/>
                </a:moveTo>
                <a:lnTo>
                  <a:pt x="318944" y="124206"/>
                </a:lnTo>
                <a:lnTo>
                  <a:pt x="289213" y="147828"/>
                </a:lnTo>
                <a:lnTo>
                  <a:pt x="295309" y="155448"/>
                </a:lnTo>
                <a:lnTo>
                  <a:pt x="325040" y="131825"/>
                </a:lnTo>
                <a:close/>
              </a:path>
              <a:path w="481329" h="378460">
                <a:moveTo>
                  <a:pt x="272449" y="173736"/>
                </a:moveTo>
                <a:lnTo>
                  <a:pt x="267128" y="166116"/>
                </a:lnTo>
                <a:lnTo>
                  <a:pt x="237397" y="189737"/>
                </a:lnTo>
                <a:lnTo>
                  <a:pt x="242744" y="197357"/>
                </a:lnTo>
                <a:lnTo>
                  <a:pt x="272449" y="173736"/>
                </a:lnTo>
                <a:close/>
              </a:path>
              <a:path w="481329" h="378460">
                <a:moveTo>
                  <a:pt x="220633" y="214883"/>
                </a:moveTo>
                <a:lnTo>
                  <a:pt x="214537" y="207263"/>
                </a:lnTo>
                <a:lnTo>
                  <a:pt x="184832" y="230886"/>
                </a:lnTo>
                <a:lnTo>
                  <a:pt x="190928" y="238506"/>
                </a:lnTo>
                <a:lnTo>
                  <a:pt x="220633" y="214883"/>
                </a:lnTo>
                <a:close/>
              </a:path>
              <a:path w="481329" h="378460">
                <a:moveTo>
                  <a:pt x="168068" y="256031"/>
                </a:moveTo>
                <a:lnTo>
                  <a:pt x="162734" y="249174"/>
                </a:lnTo>
                <a:lnTo>
                  <a:pt x="133016" y="272795"/>
                </a:lnTo>
                <a:lnTo>
                  <a:pt x="138337" y="280416"/>
                </a:lnTo>
                <a:lnTo>
                  <a:pt x="168068" y="256031"/>
                </a:lnTo>
                <a:close/>
              </a:path>
              <a:path w="481329" h="378460">
                <a:moveTo>
                  <a:pt x="116239" y="297942"/>
                </a:moveTo>
                <a:lnTo>
                  <a:pt x="110156" y="290322"/>
                </a:lnTo>
                <a:lnTo>
                  <a:pt x="80425" y="313944"/>
                </a:lnTo>
                <a:lnTo>
                  <a:pt x="86534" y="321563"/>
                </a:lnTo>
                <a:lnTo>
                  <a:pt x="116239" y="297942"/>
                </a:lnTo>
                <a:close/>
              </a:path>
              <a:path w="481329" h="378460">
                <a:moveTo>
                  <a:pt x="64423" y="339089"/>
                </a:moveTo>
                <a:lnTo>
                  <a:pt x="58340" y="332231"/>
                </a:lnTo>
                <a:lnTo>
                  <a:pt x="28609" y="355854"/>
                </a:lnTo>
                <a:lnTo>
                  <a:pt x="33956" y="363474"/>
                </a:lnTo>
                <a:lnTo>
                  <a:pt x="64423" y="339089"/>
                </a:lnTo>
                <a:close/>
              </a:path>
              <a:path w="481329" h="378460">
                <a:moveTo>
                  <a:pt x="9414" y="377951"/>
                </a:moveTo>
                <a:lnTo>
                  <a:pt x="5749" y="373380"/>
                </a:lnTo>
                <a:lnTo>
                  <a:pt x="0" y="377951"/>
                </a:lnTo>
                <a:lnTo>
                  <a:pt x="9414" y="377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16771" y="1206246"/>
            <a:ext cx="3968750" cy="483234"/>
          </a:xfrm>
          <a:custGeom>
            <a:avLst/>
            <a:gdLst/>
            <a:ahLst/>
            <a:cxnLst/>
            <a:rect l="l" t="t" r="r" b="b"/>
            <a:pathLst>
              <a:path w="3968750" h="483235">
                <a:moveTo>
                  <a:pt x="3968496" y="483107"/>
                </a:moveTo>
                <a:lnTo>
                  <a:pt x="3968496" y="445007"/>
                </a:lnTo>
                <a:lnTo>
                  <a:pt x="3959352" y="445007"/>
                </a:lnTo>
                <a:lnTo>
                  <a:pt x="3959352" y="483107"/>
                </a:lnTo>
                <a:lnTo>
                  <a:pt x="3968496" y="483107"/>
                </a:lnTo>
                <a:close/>
              </a:path>
              <a:path w="3968750" h="483235">
                <a:moveTo>
                  <a:pt x="3968496" y="416051"/>
                </a:moveTo>
                <a:lnTo>
                  <a:pt x="3968496" y="377951"/>
                </a:lnTo>
                <a:lnTo>
                  <a:pt x="3959352" y="377951"/>
                </a:lnTo>
                <a:lnTo>
                  <a:pt x="3959352" y="416051"/>
                </a:lnTo>
                <a:lnTo>
                  <a:pt x="3968496" y="416051"/>
                </a:lnTo>
                <a:close/>
              </a:path>
              <a:path w="3968750" h="483235">
                <a:moveTo>
                  <a:pt x="3968496" y="349757"/>
                </a:moveTo>
                <a:lnTo>
                  <a:pt x="3968496" y="311657"/>
                </a:lnTo>
                <a:lnTo>
                  <a:pt x="3959352" y="311657"/>
                </a:lnTo>
                <a:lnTo>
                  <a:pt x="3959352" y="349757"/>
                </a:lnTo>
                <a:lnTo>
                  <a:pt x="3968496" y="349757"/>
                </a:lnTo>
                <a:close/>
              </a:path>
              <a:path w="3968750" h="483235">
                <a:moveTo>
                  <a:pt x="3968496" y="282701"/>
                </a:moveTo>
                <a:lnTo>
                  <a:pt x="3968496" y="244601"/>
                </a:lnTo>
                <a:lnTo>
                  <a:pt x="3959352" y="244601"/>
                </a:lnTo>
                <a:lnTo>
                  <a:pt x="3959352" y="282701"/>
                </a:lnTo>
                <a:lnTo>
                  <a:pt x="3968496" y="282701"/>
                </a:lnTo>
                <a:close/>
              </a:path>
              <a:path w="3968750" h="483235">
                <a:moveTo>
                  <a:pt x="3968496" y="216407"/>
                </a:moveTo>
                <a:lnTo>
                  <a:pt x="3968496" y="178307"/>
                </a:lnTo>
                <a:lnTo>
                  <a:pt x="3959352" y="178307"/>
                </a:lnTo>
                <a:lnTo>
                  <a:pt x="3959352" y="216407"/>
                </a:lnTo>
                <a:lnTo>
                  <a:pt x="3968496" y="216407"/>
                </a:lnTo>
                <a:close/>
              </a:path>
              <a:path w="3968750" h="483235">
                <a:moveTo>
                  <a:pt x="3968496" y="149351"/>
                </a:moveTo>
                <a:lnTo>
                  <a:pt x="3968496" y="111251"/>
                </a:lnTo>
                <a:lnTo>
                  <a:pt x="3959352" y="111251"/>
                </a:lnTo>
                <a:lnTo>
                  <a:pt x="3959352" y="149351"/>
                </a:lnTo>
                <a:lnTo>
                  <a:pt x="3968496" y="149351"/>
                </a:lnTo>
                <a:close/>
              </a:path>
              <a:path w="3968750" h="483235">
                <a:moveTo>
                  <a:pt x="3968496" y="83057"/>
                </a:moveTo>
                <a:lnTo>
                  <a:pt x="3968496" y="44957"/>
                </a:lnTo>
                <a:lnTo>
                  <a:pt x="3959352" y="44957"/>
                </a:lnTo>
                <a:lnTo>
                  <a:pt x="3959352" y="83057"/>
                </a:lnTo>
                <a:lnTo>
                  <a:pt x="3968496" y="83057"/>
                </a:lnTo>
                <a:close/>
              </a:path>
              <a:path w="3968750" h="483235">
                <a:moveTo>
                  <a:pt x="3968496" y="16001"/>
                </a:moveTo>
                <a:lnTo>
                  <a:pt x="3968496" y="0"/>
                </a:lnTo>
                <a:lnTo>
                  <a:pt x="3959352" y="0"/>
                </a:lnTo>
                <a:lnTo>
                  <a:pt x="3959352" y="16001"/>
                </a:lnTo>
                <a:lnTo>
                  <a:pt x="3968496" y="16001"/>
                </a:lnTo>
                <a:close/>
              </a:path>
              <a:path w="3968750" h="483235">
                <a:moveTo>
                  <a:pt x="42672" y="21335"/>
                </a:moveTo>
                <a:lnTo>
                  <a:pt x="42672" y="0"/>
                </a:lnTo>
                <a:lnTo>
                  <a:pt x="33528" y="0"/>
                </a:lnTo>
                <a:lnTo>
                  <a:pt x="33528" y="21335"/>
                </a:lnTo>
                <a:lnTo>
                  <a:pt x="42672" y="21335"/>
                </a:lnTo>
                <a:close/>
              </a:path>
              <a:path w="3968750" h="483235">
                <a:moveTo>
                  <a:pt x="76200" y="48005"/>
                </a:moveTo>
                <a:lnTo>
                  <a:pt x="0" y="48005"/>
                </a:lnTo>
                <a:lnTo>
                  <a:pt x="33528" y="115062"/>
                </a:lnTo>
                <a:lnTo>
                  <a:pt x="33528" y="49529"/>
                </a:lnTo>
                <a:lnTo>
                  <a:pt x="42672" y="49529"/>
                </a:lnTo>
                <a:lnTo>
                  <a:pt x="42672" y="115061"/>
                </a:lnTo>
                <a:lnTo>
                  <a:pt x="76200" y="48005"/>
                </a:lnTo>
                <a:close/>
              </a:path>
              <a:path w="3968750" h="483235">
                <a:moveTo>
                  <a:pt x="42672" y="60959"/>
                </a:moveTo>
                <a:lnTo>
                  <a:pt x="42672" y="49529"/>
                </a:lnTo>
                <a:lnTo>
                  <a:pt x="33528" y="49529"/>
                </a:lnTo>
                <a:lnTo>
                  <a:pt x="33528" y="60959"/>
                </a:lnTo>
                <a:lnTo>
                  <a:pt x="42672" y="60959"/>
                </a:lnTo>
                <a:close/>
              </a:path>
              <a:path w="3968750" h="483235">
                <a:moveTo>
                  <a:pt x="42672" y="115061"/>
                </a:moveTo>
                <a:lnTo>
                  <a:pt x="42672" y="60959"/>
                </a:lnTo>
                <a:lnTo>
                  <a:pt x="33528" y="60959"/>
                </a:lnTo>
                <a:lnTo>
                  <a:pt x="33528" y="115062"/>
                </a:lnTo>
                <a:lnTo>
                  <a:pt x="38100" y="124205"/>
                </a:lnTo>
                <a:lnTo>
                  <a:pt x="42672" y="115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58144" y="2063495"/>
            <a:ext cx="551815" cy="64135"/>
          </a:xfrm>
          <a:custGeom>
            <a:avLst/>
            <a:gdLst/>
            <a:ahLst/>
            <a:cxnLst/>
            <a:rect l="l" t="t" r="r" b="b"/>
            <a:pathLst>
              <a:path w="551814" h="64135">
                <a:moveTo>
                  <a:pt x="275796" y="54102"/>
                </a:moveTo>
                <a:lnTo>
                  <a:pt x="230721" y="53124"/>
                </a:lnTo>
                <a:lnTo>
                  <a:pt x="184999" y="48344"/>
                </a:lnTo>
                <a:lnTo>
                  <a:pt x="139164" y="39834"/>
                </a:lnTo>
                <a:lnTo>
                  <a:pt x="93749" y="27667"/>
                </a:lnTo>
                <a:lnTo>
                  <a:pt x="49288" y="11915"/>
                </a:lnTo>
                <a:lnTo>
                  <a:pt x="22708" y="0"/>
                </a:lnTo>
                <a:lnTo>
                  <a:pt x="0" y="0"/>
                </a:lnTo>
                <a:lnTo>
                  <a:pt x="56666" y="25306"/>
                </a:lnTo>
                <a:lnTo>
                  <a:pt x="100536" y="39624"/>
                </a:lnTo>
                <a:lnTo>
                  <a:pt x="161763" y="53635"/>
                </a:lnTo>
                <a:lnTo>
                  <a:pt x="223980" y="61722"/>
                </a:lnTo>
                <a:lnTo>
                  <a:pt x="271224" y="63873"/>
                </a:lnTo>
                <a:lnTo>
                  <a:pt x="271224" y="58674"/>
                </a:lnTo>
                <a:lnTo>
                  <a:pt x="271986" y="56388"/>
                </a:lnTo>
                <a:lnTo>
                  <a:pt x="273510" y="54864"/>
                </a:lnTo>
                <a:lnTo>
                  <a:pt x="275796" y="54102"/>
                </a:lnTo>
                <a:close/>
              </a:path>
              <a:path w="551814" h="64135">
                <a:moveTo>
                  <a:pt x="275796" y="54102"/>
                </a:moveTo>
                <a:lnTo>
                  <a:pt x="273510" y="54864"/>
                </a:lnTo>
                <a:lnTo>
                  <a:pt x="271986" y="56388"/>
                </a:lnTo>
                <a:lnTo>
                  <a:pt x="271224" y="58674"/>
                </a:lnTo>
                <a:lnTo>
                  <a:pt x="271986" y="60960"/>
                </a:lnTo>
                <a:lnTo>
                  <a:pt x="275796" y="54102"/>
                </a:lnTo>
                <a:close/>
              </a:path>
              <a:path w="551814" h="64135">
                <a:moveTo>
                  <a:pt x="551508" y="0"/>
                </a:moveTo>
                <a:lnTo>
                  <a:pt x="529810" y="0"/>
                </a:lnTo>
                <a:lnTo>
                  <a:pt x="511673" y="8397"/>
                </a:lnTo>
                <a:lnTo>
                  <a:pt x="467852" y="24572"/>
                </a:lnTo>
                <a:lnTo>
                  <a:pt x="425148" y="36576"/>
                </a:lnTo>
                <a:lnTo>
                  <a:pt x="363850" y="48334"/>
                </a:lnTo>
                <a:lnTo>
                  <a:pt x="301704" y="54102"/>
                </a:lnTo>
                <a:lnTo>
                  <a:pt x="275796" y="54102"/>
                </a:lnTo>
                <a:lnTo>
                  <a:pt x="271986" y="60960"/>
                </a:lnTo>
                <a:lnTo>
                  <a:pt x="271224" y="58674"/>
                </a:lnTo>
                <a:lnTo>
                  <a:pt x="271224" y="63873"/>
                </a:lnTo>
                <a:lnTo>
                  <a:pt x="275796" y="64008"/>
                </a:lnTo>
                <a:lnTo>
                  <a:pt x="280368" y="57150"/>
                </a:lnTo>
                <a:lnTo>
                  <a:pt x="281130" y="59436"/>
                </a:lnTo>
                <a:lnTo>
                  <a:pt x="281130" y="63881"/>
                </a:lnTo>
                <a:lnTo>
                  <a:pt x="319854" y="62964"/>
                </a:lnTo>
                <a:lnTo>
                  <a:pt x="364447" y="58422"/>
                </a:lnTo>
                <a:lnTo>
                  <a:pt x="409115" y="50446"/>
                </a:lnTo>
                <a:lnTo>
                  <a:pt x="453398" y="39100"/>
                </a:lnTo>
                <a:lnTo>
                  <a:pt x="496834" y="24446"/>
                </a:lnTo>
                <a:lnTo>
                  <a:pt x="538964" y="6549"/>
                </a:lnTo>
                <a:lnTo>
                  <a:pt x="551508" y="0"/>
                </a:lnTo>
                <a:close/>
              </a:path>
              <a:path w="551814" h="64135">
                <a:moveTo>
                  <a:pt x="281130" y="59436"/>
                </a:moveTo>
                <a:lnTo>
                  <a:pt x="280368" y="57150"/>
                </a:lnTo>
                <a:lnTo>
                  <a:pt x="275796" y="64008"/>
                </a:lnTo>
                <a:lnTo>
                  <a:pt x="280368" y="61722"/>
                </a:lnTo>
                <a:lnTo>
                  <a:pt x="281130" y="59436"/>
                </a:lnTo>
                <a:close/>
              </a:path>
              <a:path w="551814" h="64135">
                <a:moveTo>
                  <a:pt x="281130" y="63881"/>
                </a:moveTo>
                <a:lnTo>
                  <a:pt x="281130" y="59436"/>
                </a:lnTo>
                <a:lnTo>
                  <a:pt x="280368" y="61722"/>
                </a:lnTo>
                <a:lnTo>
                  <a:pt x="275796" y="64008"/>
                </a:lnTo>
                <a:lnTo>
                  <a:pt x="281130" y="63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94486" y="2063495"/>
            <a:ext cx="552450" cy="64135"/>
          </a:xfrm>
          <a:custGeom>
            <a:avLst/>
            <a:gdLst/>
            <a:ahLst/>
            <a:cxnLst/>
            <a:rect l="l" t="t" r="r" b="b"/>
            <a:pathLst>
              <a:path w="552450" h="64135">
                <a:moveTo>
                  <a:pt x="276231" y="54102"/>
                </a:moveTo>
                <a:lnTo>
                  <a:pt x="231154" y="53135"/>
                </a:lnTo>
                <a:lnTo>
                  <a:pt x="185429" y="48364"/>
                </a:lnTo>
                <a:lnTo>
                  <a:pt x="139588" y="39861"/>
                </a:lnTo>
                <a:lnTo>
                  <a:pt x="94166" y="27699"/>
                </a:lnTo>
                <a:lnTo>
                  <a:pt x="49697" y="11949"/>
                </a:lnTo>
                <a:lnTo>
                  <a:pt x="23036" y="0"/>
                </a:lnTo>
                <a:lnTo>
                  <a:pt x="0" y="0"/>
                </a:lnTo>
                <a:lnTo>
                  <a:pt x="35357" y="16660"/>
                </a:lnTo>
                <a:lnTo>
                  <a:pt x="78111" y="32766"/>
                </a:lnTo>
                <a:lnTo>
                  <a:pt x="137719" y="48715"/>
                </a:lnTo>
                <a:lnTo>
                  <a:pt x="198507" y="59436"/>
                </a:lnTo>
                <a:lnTo>
                  <a:pt x="250323" y="63246"/>
                </a:lnTo>
                <a:lnTo>
                  <a:pt x="271659" y="63873"/>
                </a:lnTo>
                <a:lnTo>
                  <a:pt x="271659" y="60198"/>
                </a:lnTo>
                <a:lnTo>
                  <a:pt x="272421" y="56387"/>
                </a:lnTo>
                <a:lnTo>
                  <a:pt x="276231" y="54102"/>
                </a:lnTo>
                <a:close/>
              </a:path>
              <a:path w="552450" h="64135">
                <a:moveTo>
                  <a:pt x="276231" y="54102"/>
                </a:moveTo>
                <a:lnTo>
                  <a:pt x="272421" y="56387"/>
                </a:lnTo>
                <a:lnTo>
                  <a:pt x="271659" y="60198"/>
                </a:lnTo>
                <a:lnTo>
                  <a:pt x="276231" y="54102"/>
                </a:lnTo>
                <a:close/>
              </a:path>
              <a:path w="552450" h="64135">
                <a:moveTo>
                  <a:pt x="551850" y="0"/>
                </a:moveTo>
                <a:lnTo>
                  <a:pt x="529709" y="0"/>
                </a:lnTo>
                <a:lnTo>
                  <a:pt x="503462" y="11914"/>
                </a:lnTo>
                <a:lnTo>
                  <a:pt x="449205" y="30480"/>
                </a:lnTo>
                <a:lnTo>
                  <a:pt x="388740" y="44400"/>
                </a:lnTo>
                <a:lnTo>
                  <a:pt x="327285" y="52578"/>
                </a:lnTo>
                <a:lnTo>
                  <a:pt x="302139" y="54102"/>
                </a:lnTo>
                <a:lnTo>
                  <a:pt x="276231" y="54102"/>
                </a:lnTo>
                <a:lnTo>
                  <a:pt x="271659" y="60198"/>
                </a:lnTo>
                <a:lnTo>
                  <a:pt x="271659" y="63873"/>
                </a:lnTo>
                <a:lnTo>
                  <a:pt x="276231" y="64008"/>
                </a:lnTo>
                <a:lnTo>
                  <a:pt x="280803" y="57912"/>
                </a:lnTo>
                <a:lnTo>
                  <a:pt x="280803" y="63898"/>
                </a:lnTo>
                <a:lnTo>
                  <a:pt x="320268" y="62957"/>
                </a:lnTo>
                <a:lnTo>
                  <a:pt x="364847" y="58409"/>
                </a:lnTo>
                <a:lnTo>
                  <a:pt x="409507" y="50429"/>
                </a:lnTo>
                <a:lnTo>
                  <a:pt x="453786" y="39078"/>
                </a:lnTo>
                <a:lnTo>
                  <a:pt x="497223" y="24422"/>
                </a:lnTo>
                <a:lnTo>
                  <a:pt x="539357" y="6523"/>
                </a:lnTo>
                <a:lnTo>
                  <a:pt x="551850" y="0"/>
                </a:lnTo>
                <a:close/>
              </a:path>
              <a:path w="552450" h="64135">
                <a:moveTo>
                  <a:pt x="280803" y="57912"/>
                </a:moveTo>
                <a:lnTo>
                  <a:pt x="276231" y="64008"/>
                </a:lnTo>
                <a:lnTo>
                  <a:pt x="280041" y="62484"/>
                </a:lnTo>
                <a:lnTo>
                  <a:pt x="280803" y="57912"/>
                </a:lnTo>
                <a:close/>
              </a:path>
              <a:path w="552450" h="64135">
                <a:moveTo>
                  <a:pt x="280803" y="63898"/>
                </a:moveTo>
                <a:lnTo>
                  <a:pt x="280803" y="57912"/>
                </a:lnTo>
                <a:lnTo>
                  <a:pt x="280041" y="62484"/>
                </a:lnTo>
                <a:lnTo>
                  <a:pt x="276231" y="64008"/>
                </a:lnTo>
                <a:lnTo>
                  <a:pt x="280803" y="63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67469" y="2404048"/>
            <a:ext cx="1724660" cy="516890"/>
          </a:xfrm>
          <a:custGeom>
            <a:avLst/>
            <a:gdLst/>
            <a:ahLst/>
            <a:cxnLst/>
            <a:rect l="l" t="t" r="r" b="b"/>
            <a:pathLst>
              <a:path w="1724660" h="516889">
                <a:moveTo>
                  <a:pt x="1724405" y="381061"/>
                </a:moveTo>
                <a:lnTo>
                  <a:pt x="1714646" y="341904"/>
                </a:lnTo>
                <a:lnTo>
                  <a:pt x="1699001" y="305241"/>
                </a:lnTo>
                <a:lnTo>
                  <a:pt x="1677928" y="271009"/>
                </a:lnTo>
                <a:lnTo>
                  <a:pt x="1651883" y="239147"/>
                </a:lnTo>
                <a:lnTo>
                  <a:pt x="1621320" y="209592"/>
                </a:lnTo>
                <a:lnTo>
                  <a:pt x="1586696" y="182283"/>
                </a:lnTo>
                <a:lnTo>
                  <a:pt x="1548467" y="157157"/>
                </a:lnTo>
                <a:lnTo>
                  <a:pt x="1507088" y="134154"/>
                </a:lnTo>
                <a:lnTo>
                  <a:pt x="1463015" y="113210"/>
                </a:lnTo>
                <a:lnTo>
                  <a:pt x="1416704" y="94264"/>
                </a:lnTo>
                <a:lnTo>
                  <a:pt x="1368611" y="77254"/>
                </a:lnTo>
                <a:lnTo>
                  <a:pt x="1319192" y="62118"/>
                </a:lnTo>
                <a:lnTo>
                  <a:pt x="1268902" y="48794"/>
                </a:lnTo>
                <a:lnTo>
                  <a:pt x="1218197" y="37219"/>
                </a:lnTo>
                <a:lnTo>
                  <a:pt x="1167533" y="27333"/>
                </a:lnTo>
                <a:lnTo>
                  <a:pt x="1117365" y="19074"/>
                </a:lnTo>
                <a:lnTo>
                  <a:pt x="1068146" y="12378"/>
                </a:lnTo>
                <a:lnTo>
                  <a:pt x="1020344" y="7185"/>
                </a:lnTo>
                <a:lnTo>
                  <a:pt x="974401" y="3432"/>
                </a:lnTo>
                <a:lnTo>
                  <a:pt x="930778" y="1058"/>
                </a:lnTo>
                <a:lnTo>
                  <a:pt x="889931" y="0"/>
                </a:lnTo>
                <a:lnTo>
                  <a:pt x="852316" y="196"/>
                </a:lnTo>
                <a:lnTo>
                  <a:pt x="818388" y="1585"/>
                </a:lnTo>
                <a:lnTo>
                  <a:pt x="768174" y="3506"/>
                </a:lnTo>
                <a:lnTo>
                  <a:pt x="717602" y="6776"/>
                </a:lnTo>
                <a:lnTo>
                  <a:pt x="666825" y="11474"/>
                </a:lnTo>
                <a:lnTo>
                  <a:pt x="615992" y="17680"/>
                </a:lnTo>
                <a:lnTo>
                  <a:pt x="565256" y="25473"/>
                </a:lnTo>
                <a:lnTo>
                  <a:pt x="514769" y="34932"/>
                </a:lnTo>
                <a:lnTo>
                  <a:pt x="464681" y="46137"/>
                </a:lnTo>
                <a:lnTo>
                  <a:pt x="415146" y="59167"/>
                </a:lnTo>
                <a:lnTo>
                  <a:pt x="366313" y="74101"/>
                </a:lnTo>
                <a:lnTo>
                  <a:pt x="318336" y="91019"/>
                </a:lnTo>
                <a:lnTo>
                  <a:pt x="271365" y="110001"/>
                </a:lnTo>
                <a:lnTo>
                  <a:pt x="225551" y="131125"/>
                </a:lnTo>
                <a:lnTo>
                  <a:pt x="186550" y="152449"/>
                </a:lnTo>
                <a:lnTo>
                  <a:pt x="147239" y="177519"/>
                </a:lnTo>
                <a:lnTo>
                  <a:pt x="109318" y="206259"/>
                </a:lnTo>
                <a:lnTo>
                  <a:pt x="74485" y="238596"/>
                </a:lnTo>
                <a:lnTo>
                  <a:pt x="44438" y="274452"/>
                </a:lnTo>
                <a:lnTo>
                  <a:pt x="20876" y="313755"/>
                </a:lnTo>
                <a:lnTo>
                  <a:pt x="5497" y="356428"/>
                </a:lnTo>
                <a:lnTo>
                  <a:pt x="0" y="402397"/>
                </a:lnTo>
                <a:lnTo>
                  <a:pt x="1524" y="422971"/>
                </a:lnTo>
                <a:lnTo>
                  <a:pt x="9906" y="460697"/>
                </a:lnTo>
                <a:lnTo>
                  <a:pt x="9906" y="401635"/>
                </a:lnTo>
                <a:lnTo>
                  <a:pt x="15858" y="354033"/>
                </a:lnTo>
                <a:lnTo>
                  <a:pt x="33247" y="309869"/>
                </a:lnTo>
                <a:lnTo>
                  <a:pt x="59939" y="269310"/>
                </a:lnTo>
                <a:lnTo>
                  <a:pt x="93802" y="232528"/>
                </a:lnTo>
                <a:lnTo>
                  <a:pt x="132704" y="199692"/>
                </a:lnTo>
                <a:lnTo>
                  <a:pt x="174512" y="170970"/>
                </a:lnTo>
                <a:lnTo>
                  <a:pt x="217094" y="146534"/>
                </a:lnTo>
                <a:lnTo>
                  <a:pt x="258318" y="126553"/>
                </a:lnTo>
                <a:lnTo>
                  <a:pt x="304829" y="106460"/>
                </a:lnTo>
                <a:lnTo>
                  <a:pt x="352719" y="88544"/>
                </a:lnTo>
                <a:lnTo>
                  <a:pt x="401783" y="72721"/>
                </a:lnTo>
                <a:lnTo>
                  <a:pt x="451818" y="58907"/>
                </a:lnTo>
                <a:lnTo>
                  <a:pt x="502619" y="47020"/>
                </a:lnTo>
                <a:lnTo>
                  <a:pt x="553983" y="36975"/>
                </a:lnTo>
                <a:lnTo>
                  <a:pt x="605707" y="28690"/>
                </a:lnTo>
                <a:lnTo>
                  <a:pt x="657586" y="22080"/>
                </a:lnTo>
                <a:lnTo>
                  <a:pt x="709417" y="17062"/>
                </a:lnTo>
                <a:lnTo>
                  <a:pt x="760996" y="13554"/>
                </a:lnTo>
                <a:lnTo>
                  <a:pt x="812119" y="11470"/>
                </a:lnTo>
                <a:lnTo>
                  <a:pt x="862584" y="10729"/>
                </a:lnTo>
                <a:lnTo>
                  <a:pt x="913391" y="11494"/>
                </a:lnTo>
                <a:lnTo>
                  <a:pt x="964702" y="13579"/>
                </a:lnTo>
                <a:lnTo>
                  <a:pt x="1016344" y="17075"/>
                </a:lnTo>
                <a:lnTo>
                  <a:pt x="1068150" y="22069"/>
                </a:lnTo>
                <a:lnTo>
                  <a:pt x="1119934" y="28649"/>
                </a:lnTo>
                <a:lnTo>
                  <a:pt x="1171536" y="36904"/>
                </a:lnTo>
                <a:lnTo>
                  <a:pt x="1222781" y="46922"/>
                </a:lnTo>
                <a:lnTo>
                  <a:pt x="1273496" y="58791"/>
                </a:lnTo>
                <a:lnTo>
                  <a:pt x="1323509" y="72601"/>
                </a:lnTo>
                <a:lnTo>
                  <a:pt x="1372647" y="88439"/>
                </a:lnTo>
                <a:lnTo>
                  <a:pt x="1420739" y="106393"/>
                </a:lnTo>
                <a:lnTo>
                  <a:pt x="1467612" y="126553"/>
                </a:lnTo>
                <a:lnTo>
                  <a:pt x="1508766" y="146538"/>
                </a:lnTo>
                <a:lnTo>
                  <a:pt x="1551323" y="171089"/>
                </a:lnTo>
                <a:lnTo>
                  <a:pt x="1593137" y="199995"/>
                </a:lnTo>
                <a:lnTo>
                  <a:pt x="1632065" y="233042"/>
                </a:lnTo>
                <a:lnTo>
                  <a:pt x="1665963" y="270019"/>
                </a:lnTo>
                <a:lnTo>
                  <a:pt x="1692684" y="310712"/>
                </a:lnTo>
                <a:lnTo>
                  <a:pt x="1710086" y="354909"/>
                </a:lnTo>
                <a:lnTo>
                  <a:pt x="1716024" y="402397"/>
                </a:lnTo>
                <a:lnTo>
                  <a:pt x="1716024" y="457504"/>
                </a:lnTo>
                <a:lnTo>
                  <a:pt x="1723381" y="430611"/>
                </a:lnTo>
                <a:lnTo>
                  <a:pt x="1724405" y="381061"/>
                </a:lnTo>
                <a:close/>
              </a:path>
              <a:path w="1724660" h="516889">
                <a:moveTo>
                  <a:pt x="48962" y="516697"/>
                </a:moveTo>
                <a:lnTo>
                  <a:pt x="35996" y="496101"/>
                </a:lnTo>
                <a:lnTo>
                  <a:pt x="20322" y="460008"/>
                </a:lnTo>
                <a:lnTo>
                  <a:pt x="10668" y="421447"/>
                </a:lnTo>
                <a:lnTo>
                  <a:pt x="9906" y="401635"/>
                </a:lnTo>
                <a:lnTo>
                  <a:pt x="9906" y="460697"/>
                </a:lnTo>
                <a:lnTo>
                  <a:pt x="11216" y="466596"/>
                </a:lnTo>
                <a:lnTo>
                  <a:pt x="29844" y="507143"/>
                </a:lnTo>
                <a:lnTo>
                  <a:pt x="36500" y="516697"/>
                </a:lnTo>
                <a:lnTo>
                  <a:pt x="48962" y="516697"/>
                </a:lnTo>
                <a:close/>
              </a:path>
              <a:path w="1724660" h="516889">
                <a:moveTo>
                  <a:pt x="1716024" y="457504"/>
                </a:moveTo>
                <a:lnTo>
                  <a:pt x="1716024" y="402397"/>
                </a:lnTo>
                <a:lnTo>
                  <a:pt x="1709574" y="450295"/>
                </a:lnTo>
                <a:lnTo>
                  <a:pt x="1692027" y="494458"/>
                </a:lnTo>
                <a:lnTo>
                  <a:pt x="1677367" y="516697"/>
                </a:lnTo>
                <a:lnTo>
                  <a:pt x="1689766" y="516697"/>
                </a:lnTo>
                <a:lnTo>
                  <a:pt x="1710793" y="476621"/>
                </a:lnTo>
                <a:lnTo>
                  <a:pt x="1716024" y="457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049657" y="2649728"/>
            <a:ext cx="116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DAML+OIL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15806" y="2063495"/>
            <a:ext cx="553085" cy="64135"/>
          </a:xfrm>
          <a:custGeom>
            <a:avLst/>
            <a:gdLst/>
            <a:ahLst/>
            <a:cxnLst/>
            <a:rect l="l" t="t" r="r" b="b"/>
            <a:pathLst>
              <a:path w="553084" h="64135">
                <a:moveTo>
                  <a:pt x="276825" y="54102"/>
                </a:moveTo>
                <a:lnTo>
                  <a:pt x="231789" y="53131"/>
                </a:lnTo>
                <a:lnTo>
                  <a:pt x="186058" y="48363"/>
                </a:lnTo>
                <a:lnTo>
                  <a:pt x="140173" y="39869"/>
                </a:lnTo>
                <a:lnTo>
                  <a:pt x="94677" y="27718"/>
                </a:lnTo>
                <a:lnTo>
                  <a:pt x="50110" y="11983"/>
                </a:lnTo>
                <a:lnTo>
                  <a:pt x="23281" y="0"/>
                </a:lnTo>
                <a:lnTo>
                  <a:pt x="0" y="0"/>
                </a:lnTo>
                <a:lnTo>
                  <a:pt x="35207" y="16576"/>
                </a:lnTo>
                <a:lnTo>
                  <a:pt x="77930" y="32766"/>
                </a:lnTo>
                <a:lnTo>
                  <a:pt x="137959" y="48615"/>
                </a:lnTo>
                <a:lnTo>
                  <a:pt x="199101" y="59436"/>
                </a:lnTo>
                <a:lnTo>
                  <a:pt x="250917" y="63246"/>
                </a:lnTo>
                <a:lnTo>
                  <a:pt x="272240" y="63873"/>
                </a:lnTo>
                <a:lnTo>
                  <a:pt x="272240" y="60198"/>
                </a:lnTo>
                <a:lnTo>
                  <a:pt x="273015" y="56387"/>
                </a:lnTo>
                <a:lnTo>
                  <a:pt x="276825" y="54102"/>
                </a:lnTo>
                <a:close/>
              </a:path>
              <a:path w="553084" h="64135">
                <a:moveTo>
                  <a:pt x="276825" y="54102"/>
                </a:moveTo>
                <a:lnTo>
                  <a:pt x="273015" y="56387"/>
                </a:lnTo>
                <a:lnTo>
                  <a:pt x="272240" y="60198"/>
                </a:lnTo>
                <a:lnTo>
                  <a:pt x="276825" y="54102"/>
                </a:lnTo>
                <a:close/>
              </a:path>
              <a:path w="553084" h="64135">
                <a:moveTo>
                  <a:pt x="552689" y="0"/>
                </a:moveTo>
                <a:lnTo>
                  <a:pt x="531851" y="0"/>
                </a:lnTo>
                <a:lnTo>
                  <a:pt x="492890" y="16278"/>
                </a:lnTo>
                <a:lnTo>
                  <a:pt x="449799" y="30480"/>
                </a:lnTo>
                <a:lnTo>
                  <a:pt x="389333" y="44400"/>
                </a:lnTo>
                <a:lnTo>
                  <a:pt x="327866" y="52578"/>
                </a:lnTo>
                <a:lnTo>
                  <a:pt x="302720" y="54102"/>
                </a:lnTo>
                <a:lnTo>
                  <a:pt x="276825" y="54102"/>
                </a:lnTo>
                <a:lnTo>
                  <a:pt x="272240" y="60198"/>
                </a:lnTo>
                <a:lnTo>
                  <a:pt x="272240" y="63873"/>
                </a:lnTo>
                <a:lnTo>
                  <a:pt x="276825" y="64008"/>
                </a:lnTo>
                <a:lnTo>
                  <a:pt x="281397" y="57912"/>
                </a:lnTo>
                <a:lnTo>
                  <a:pt x="281397" y="63901"/>
                </a:lnTo>
                <a:lnTo>
                  <a:pt x="320674" y="62991"/>
                </a:lnTo>
                <a:lnTo>
                  <a:pt x="365125" y="58486"/>
                </a:lnTo>
                <a:lnTo>
                  <a:pt x="409712" y="50554"/>
                </a:lnTo>
                <a:lnTo>
                  <a:pt x="453967" y="39255"/>
                </a:lnTo>
                <a:lnTo>
                  <a:pt x="497422" y="24650"/>
                </a:lnTo>
                <a:lnTo>
                  <a:pt x="539609" y="6801"/>
                </a:lnTo>
                <a:lnTo>
                  <a:pt x="552689" y="0"/>
                </a:lnTo>
                <a:close/>
              </a:path>
              <a:path w="553084" h="64135">
                <a:moveTo>
                  <a:pt x="281397" y="57912"/>
                </a:moveTo>
                <a:lnTo>
                  <a:pt x="276825" y="64008"/>
                </a:lnTo>
                <a:lnTo>
                  <a:pt x="280635" y="62484"/>
                </a:lnTo>
                <a:lnTo>
                  <a:pt x="281397" y="57912"/>
                </a:lnTo>
                <a:close/>
              </a:path>
              <a:path w="553084" h="64135">
                <a:moveTo>
                  <a:pt x="281397" y="63901"/>
                </a:moveTo>
                <a:lnTo>
                  <a:pt x="281397" y="57912"/>
                </a:lnTo>
                <a:lnTo>
                  <a:pt x="280635" y="62484"/>
                </a:lnTo>
                <a:lnTo>
                  <a:pt x="276825" y="64008"/>
                </a:lnTo>
                <a:lnTo>
                  <a:pt x="281397" y="63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6727" y="2118360"/>
            <a:ext cx="471170" cy="292100"/>
          </a:xfrm>
          <a:custGeom>
            <a:avLst/>
            <a:gdLst/>
            <a:ahLst/>
            <a:cxnLst/>
            <a:rect l="l" t="t" r="r" b="b"/>
            <a:pathLst>
              <a:path w="471170" h="292100">
                <a:moveTo>
                  <a:pt x="408502" y="247989"/>
                </a:moveTo>
                <a:lnTo>
                  <a:pt x="5334" y="0"/>
                </a:lnTo>
                <a:lnTo>
                  <a:pt x="0" y="8381"/>
                </a:lnTo>
                <a:lnTo>
                  <a:pt x="403851" y="255592"/>
                </a:lnTo>
                <a:lnTo>
                  <a:pt x="408502" y="247989"/>
                </a:lnTo>
                <a:close/>
              </a:path>
              <a:path w="471170" h="292100">
                <a:moveTo>
                  <a:pt x="419100" y="287177"/>
                </a:moveTo>
                <a:lnTo>
                  <a:pt x="419100" y="254507"/>
                </a:lnTo>
                <a:lnTo>
                  <a:pt x="414528" y="262127"/>
                </a:lnTo>
                <a:lnTo>
                  <a:pt x="403851" y="255592"/>
                </a:lnTo>
                <a:lnTo>
                  <a:pt x="386333" y="284225"/>
                </a:lnTo>
                <a:lnTo>
                  <a:pt x="419100" y="287177"/>
                </a:lnTo>
                <a:close/>
              </a:path>
              <a:path w="471170" h="292100">
                <a:moveTo>
                  <a:pt x="419100" y="254507"/>
                </a:moveTo>
                <a:lnTo>
                  <a:pt x="408502" y="247989"/>
                </a:lnTo>
                <a:lnTo>
                  <a:pt x="403851" y="255592"/>
                </a:lnTo>
                <a:lnTo>
                  <a:pt x="414528" y="262127"/>
                </a:lnTo>
                <a:lnTo>
                  <a:pt x="419100" y="254507"/>
                </a:lnTo>
                <a:close/>
              </a:path>
              <a:path w="471170" h="292100">
                <a:moveTo>
                  <a:pt x="470916" y="291845"/>
                </a:moveTo>
                <a:lnTo>
                  <a:pt x="425957" y="219455"/>
                </a:lnTo>
                <a:lnTo>
                  <a:pt x="408502" y="247989"/>
                </a:lnTo>
                <a:lnTo>
                  <a:pt x="419100" y="254507"/>
                </a:lnTo>
                <a:lnTo>
                  <a:pt x="419100" y="287177"/>
                </a:lnTo>
                <a:lnTo>
                  <a:pt x="470916" y="291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08539" y="2063495"/>
            <a:ext cx="307975" cy="346710"/>
          </a:xfrm>
          <a:custGeom>
            <a:avLst/>
            <a:gdLst/>
            <a:ahLst/>
            <a:cxnLst/>
            <a:rect l="l" t="t" r="r" b="b"/>
            <a:pathLst>
              <a:path w="307975" h="346710">
                <a:moveTo>
                  <a:pt x="46736" y="285709"/>
                </a:moveTo>
                <a:lnTo>
                  <a:pt x="21335" y="263652"/>
                </a:lnTo>
                <a:lnTo>
                  <a:pt x="0" y="346710"/>
                </a:lnTo>
                <a:lnTo>
                  <a:pt x="38100" y="330957"/>
                </a:lnTo>
                <a:lnTo>
                  <a:pt x="38100" y="295656"/>
                </a:lnTo>
                <a:lnTo>
                  <a:pt x="46736" y="285709"/>
                </a:lnTo>
                <a:close/>
              </a:path>
              <a:path w="307975" h="346710">
                <a:moveTo>
                  <a:pt x="54097" y="292103"/>
                </a:moveTo>
                <a:lnTo>
                  <a:pt x="46736" y="285709"/>
                </a:lnTo>
                <a:lnTo>
                  <a:pt x="38100" y="295656"/>
                </a:lnTo>
                <a:lnTo>
                  <a:pt x="45719" y="301752"/>
                </a:lnTo>
                <a:lnTo>
                  <a:pt x="54097" y="292103"/>
                </a:lnTo>
                <a:close/>
              </a:path>
              <a:path w="307975" h="346710">
                <a:moveTo>
                  <a:pt x="79247" y="313944"/>
                </a:moveTo>
                <a:lnTo>
                  <a:pt x="54097" y="292103"/>
                </a:lnTo>
                <a:lnTo>
                  <a:pt x="45719" y="301752"/>
                </a:lnTo>
                <a:lnTo>
                  <a:pt x="38100" y="295656"/>
                </a:lnTo>
                <a:lnTo>
                  <a:pt x="38100" y="330957"/>
                </a:lnTo>
                <a:lnTo>
                  <a:pt x="79247" y="313944"/>
                </a:lnTo>
                <a:close/>
              </a:path>
              <a:path w="307975" h="346710">
                <a:moveTo>
                  <a:pt x="307729" y="0"/>
                </a:moveTo>
                <a:lnTo>
                  <a:pt x="294815" y="0"/>
                </a:lnTo>
                <a:lnTo>
                  <a:pt x="46736" y="285709"/>
                </a:lnTo>
                <a:lnTo>
                  <a:pt x="54097" y="292103"/>
                </a:lnTo>
                <a:lnTo>
                  <a:pt x="30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88065" y="2063495"/>
            <a:ext cx="1643380" cy="711835"/>
          </a:xfrm>
          <a:custGeom>
            <a:avLst/>
            <a:gdLst/>
            <a:ahLst/>
            <a:cxnLst/>
            <a:rect l="l" t="t" r="r" b="b"/>
            <a:pathLst>
              <a:path w="1643379" h="711835">
                <a:moveTo>
                  <a:pt x="1642871" y="762"/>
                </a:moveTo>
                <a:lnTo>
                  <a:pt x="1642525" y="0"/>
                </a:lnTo>
                <a:lnTo>
                  <a:pt x="1621536" y="0"/>
                </a:lnTo>
                <a:lnTo>
                  <a:pt x="1604009" y="7620"/>
                </a:lnTo>
                <a:lnTo>
                  <a:pt x="1607819" y="16002"/>
                </a:lnTo>
                <a:lnTo>
                  <a:pt x="1642871" y="762"/>
                </a:lnTo>
                <a:close/>
              </a:path>
              <a:path w="1643379" h="711835">
                <a:moveTo>
                  <a:pt x="1581150" y="27431"/>
                </a:moveTo>
                <a:lnTo>
                  <a:pt x="1578102" y="19050"/>
                </a:lnTo>
                <a:lnTo>
                  <a:pt x="1543050" y="33528"/>
                </a:lnTo>
                <a:lnTo>
                  <a:pt x="1546859" y="42672"/>
                </a:lnTo>
                <a:lnTo>
                  <a:pt x="1581150" y="27431"/>
                </a:lnTo>
                <a:close/>
              </a:path>
              <a:path w="1643379" h="711835">
                <a:moveTo>
                  <a:pt x="1520189" y="54102"/>
                </a:moveTo>
                <a:lnTo>
                  <a:pt x="1516379" y="44958"/>
                </a:lnTo>
                <a:lnTo>
                  <a:pt x="1481327" y="60198"/>
                </a:lnTo>
                <a:lnTo>
                  <a:pt x="1485138" y="69342"/>
                </a:lnTo>
                <a:lnTo>
                  <a:pt x="1520189" y="54102"/>
                </a:lnTo>
                <a:close/>
              </a:path>
              <a:path w="1643379" h="711835">
                <a:moveTo>
                  <a:pt x="1459229" y="80772"/>
                </a:moveTo>
                <a:lnTo>
                  <a:pt x="1455419" y="71628"/>
                </a:lnTo>
                <a:lnTo>
                  <a:pt x="1420367" y="86868"/>
                </a:lnTo>
                <a:lnTo>
                  <a:pt x="1424177" y="95250"/>
                </a:lnTo>
                <a:lnTo>
                  <a:pt x="1459229" y="80772"/>
                </a:lnTo>
                <a:close/>
              </a:path>
              <a:path w="1643379" h="711835">
                <a:moveTo>
                  <a:pt x="1398269" y="106680"/>
                </a:moveTo>
                <a:lnTo>
                  <a:pt x="1394459" y="98298"/>
                </a:lnTo>
                <a:lnTo>
                  <a:pt x="1359407" y="113537"/>
                </a:lnTo>
                <a:lnTo>
                  <a:pt x="1363217" y="121920"/>
                </a:lnTo>
                <a:lnTo>
                  <a:pt x="1398269" y="106680"/>
                </a:lnTo>
                <a:close/>
              </a:path>
              <a:path w="1643379" h="711835">
                <a:moveTo>
                  <a:pt x="1336547" y="133350"/>
                </a:moveTo>
                <a:lnTo>
                  <a:pt x="1332738" y="124968"/>
                </a:lnTo>
                <a:lnTo>
                  <a:pt x="1297686" y="139446"/>
                </a:lnTo>
                <a:lnTo>
                  <a:pt x="1301495" y="148590"/>
                </a:lnTo>
                <a:lnTo>
                  <a:pt x="1336547" y="133350"/>
                </a:lnTo>
                <a:close/>
              </a:path>
              <a:path w="1643379" h="711835">
                <a:moveTo>
                  <a:pt x="1275588" y="160020"/>
                </a:moveTo>
                <a:lnTo>
                  <a:pt x="1271777" y="150876"/>
                </a:lnTo>
                <a:lnTo>
                  <a:pt x="1236726" y="166116"/>
                </a:lnTo>
                <a:lnTo>
                  <a:pt x="1240536" y="175260"/>
                </a:lnTo>
                <a:lnTo>
                  <a:pt x="1275588" y="160020"/>
                </a:lnTo>
                <a:close/>
              </a:path>
              <a:path w="1643379" h="711835">
                <a:moveTo>
                  <a:pt x="1214627" y="186690"/>
                </a:moveTo>
                <a:lnTo>
                  <a:pt x="1210817" y="177546"/>
                </a:lnTo>
                <a:lnTo>
                  <a:pt x="1175765" y="192786"/>
                </a:lnTo>
                <a:lnTo>
                  <a:pt x="1179576" y="201168"/>
                </a:lnTo>
                <a:lnTo>
                  <a:pt x="1214627" y="186690"/>
                </a:lnTo>
                <a:close/>
              </a:path>
              <a:path w="1643379" h="711835">
                <a:moveTo>
                  <a:pt x="1152905" y="212598"/>
                </a:moveTo>
                <a:lnTo>
                  <a:pt x="1149095" y="204216"/>
                </a:lnTo>
                <a:lnTo>
                  <a:pt x="1114805" y="219456"/>
                </a:lnTo>
                <a:lnTo>
                  <a:pt x="1118615" y="227837"/>
                </a:lnTo>
                <a:lnTo>
                  <a:pt x="1152905" y="212598"/>
                </a:lnTo>
                <a:close/>
              </a:path>
              <a:path w="1643379" h="711835">
                <a:moveTo>
                  <a:pt x="1091945" y="239268"/>
                </a:moveTo>
                <a:lnTo>
                  <a:pt x="1088136" y="230886"/>
                </a:lnTo>
                <a:lnTo>
                  <a:pt x="1053083" y="245364"/>
                </a:lnTo>
                <a:lnTo>
                  <a:pt x="1056893" y="254508"/>
                </a:lnTo>
                <a:lnTo>
                  <a:pt x="1091945" y="239268"/>
                </a:lnTo>
                <a:close/>
              </a:path>
              <a:path w="1643379" h="711835">
                <a:moveTo>
                  <a:pt x="1030986" y="265938"/>
                </a:moveTo>
                <a:lnTo>
                  <a:pt x="1027176" y="256794"/>
                </a:lnTo>
                <a:lnTo>
                  <a:pt x="992124" y="272034"/>
                </a:lnTo>
                <a:lnTo>
                  <a:pt x="995933" y="281178"/>
                </a:lnTo>
                <a:lnTo>
                  <a:pt x="1030986" y="265938"/>
                </a:lnTo>
                <a:close/>
              </a:path>
              <a:path w="1643379" h="711835">
                <a:moveTo>
                  <a:pt x="969263" y="292608"/>
                </a:moveTo>
                <a:lnTo>
                  <a:pt x="966215" y="283464"/>
                </a:lnTo>
                <a:lnTo>
                  <a:pt x="931163" y="298704"/>
                </a:lnTo>
                <a:lnTo>
                  <a:pt x="934974" y="307086"/>
                </a:lnTo>
                <a:lnTo>
                  <a:pt x="969263" y="292608"/>
                </a:lnTo>
                <a:close/>
              </a:path>
              <a:path w="1643379" h="711835">
                <a:moveTo>
                  <a:pt x="908303" y="318516"/>
                </a:moveTo>
                <a:lnTo>
                  <a:pt x="904493" y="310134"/>
                </a:lnTo>
                <a:lnTo>
                  <a:pt x="869441" y="325374"/>
                </a:lnTo>
                <a:lnTo>
                  <a:pt x="873251" y="333756"/>
                </a:lnTo>
                <a:lnTo>
                  <a:pt x="908303" y="318516"/>
                </a:lnTo>
                <a:close/>
              </a:path>
              <a:path w="1643379" h="711835">
                <a:moveTo>
                  <a:pt x="847343" y="345186"/>
                </a:moveTo>
                <a:lnTo>
                  <a:pt x="843533" y="336804"/>
                </a:lnTo>
                <a:lnTo>
                  <a:pt x="808481" y="352044"/>
                </a:lnTo>
                <a:lnTo>
                  <a:pt x="812291" y="360426"/>
                </a:lnTo>
                <a:lnTo>
                  <a:pt x="847343" y="345186"/>
                </a:lnTo>
                <a:close/>
              </a:path>
              <a:path w="1643379" h="711835">
                <a:moveTo>
                  <a:pt x="786383" y="371856"/>
                </a:moveTo>
                <a:lnTo>
                  <a:pt x="782574" y="362712"/>
                </a:lnTo>
                <a:lnTo>
                  <a:pt x="747521" y="377952"/>
                </a:lnTo>
                <a:lnTo>
                  <a:pt x="751331" y="387096"/>
                </a:lnTo>
                <a:lnTo>
                  <a:pt x="786383" y="371856"/>
                </a:lnTo>
                <a:close/>
              </a:path>
              <a:path w="1643379" h="711835">
                <a:moveTo>
                  <a:pt x="724662" y="398526"/>
                </a:moveTo>
                <a:lnTo>
                  <a:pt x="720851" y="389381"/>
                </a:lnTo>
                <a:lnTo>
                  <a:pt x="685800" y="404622"/>
                </a:lnTo>
                <a:lnTo>
                  <a:pt x="689609" y="413766"/>
                </a:lnTo>
                <a:lnTo>
                  <a:pt x="724662" y="398526"/>
                </a:lnTo>
                <a:close/>
              </a:path>
              <a:path w="1643379" h="711835">
                <a:moveTo>
                  <a:pt x="663701" y="424434"/>
                </a:moveTo>
                <a:lnTo>
                  <a:pt x="659891" y="416052"/>
                </a:lnTo>
                <a:lnTo>
                  <a:pt x="624839" y="431292"/>
                </a:lnTo>
                <a:lnTo>
                  <a:pt x="628650" y="439674"/>
                </a:lnTo>
                <a:lnTo>
                  <a:pt x="663701" y="424434"/>
                </a:lnTo>
                <a:close/>
              </a:path>
              <a:path w="1643379" h="711835">
                <a:moveTo>
                  <a:pt x="602741" y="451104"/>
                </a:moveTo>
                <a:lnTo>
                  <a:pt x="598931" y="442722"/>
                </a:lnTo>
                <a:lnTo>
                  <a:pt x="563879" y="457962"/>
                </a:lnTo>
                <a:lnTo>
                  <a:pt x="567689" y="466344"/>
                </a:lnTo>
                <a:lnTo>
                  <a:pt x="602741" y="451104"/>
                </a:lnTo>
                <a:close/>
              </a:path>
              <a:path w="1643379" h="711835">
                <a:moveTo>
                  <a:pt x="541019" y="477774"/>
                </a:moveTo>
                <a:lnTo>
                  <a:pt x="537209" y="468630"/>
                </a:lnTo>
                <a:lnTo>
                  <a:pt x="502919" y="483870"/>
                </a:lnTo>
                <a:lnTo>
                  <a:pt x="506729" y="493014"/>
                </a:lnTo>
                <a:lnTo>
                  <a:pt x="541019" y="477774"/>
                </a:lnTo>
                <a:close/>
              </a:path>
              <a:path w="1643379" h="711835">
                <a:moveTo>
                  <a:pt x="480059" y="504444"/>
                </a:moveTo>
                <a:lnTo>
                  <a:pt x="476250" y="495300"/>
                </a:lnTo>
                <a:lnTo>
                  <a:pt x="441197" y="510540"/>
                </a:lnTo>
                <a:lnTo>
                  <a:pt x="445007" y="519684"/>
                </a:lnTo>
                <a:lnTo>
                  <a:pt x="480059" y="504444"/>
                </a:lnTo>
                <a:close/>
              </a:path>
              <a:path w="1643379" h="711835">
                <a:moveTo>
                  <a:pt x="419100" y="530352"/>
                </a:moveTo>
                <a:lnTo>
                  <a:pt x="415289" y="521970"/>
                </a:lnTo>
                <a:lnTo>
                  <a:pt x="380238" y="537210"/>
                </a:lnTo>
                <a:lnTo>
                  <a:pt x="384047" y="545592"/>
                </a:lnTo>
                <a:lnTo>
                  <a:pt x="419100" y="530352"/>
                </a:lnTo>
                <a:close/>
              </a:path>
              <a:path w="1643379" h="711835">
                <a:moveTo>
                  <a:pt x="358139" y="557022"/>
                </a:moveTo>
                <a:lnTo>
                  <a:pt x="354329" y="548640"/>
                </a:lnTo>
                <a:lnTo>
                  <a:pt x="319277" y="563880"/>
                </a:lnTo>
                <a:lnTo>
                  <a:pt x="323088" y="572262"/>
                </a:lnTo>
                <a:lnTo>
                  <a:pt x="358139" y="557022"/>
                </a:lnTo>
                <a:close/>
              </a:path>
              <a:path w="1643379" h="711835">
                <a:moveTo>
                  <a:pt x="296417" y="583692"/>
                </a:moveTo>
                <a:lnTo>
                  <a:pt x="292607" y="575310"/>
                </a:lnTo>
                <a:lnTo>
                  <a:pt x="257555" y="589788"/>
                </a:lnTo>
                <a:lnTo>
                  <a:pt x="261365" y="598932"/>
                </a:lnTo>
                <a:lnTo>
                  <a:pt x="296417" y="583692"/>
                </a:lnTo>
                <a:close/>
              </a:path>
              <a:path w="1643379" h="711835">
                <a:moveTo>
                  <a:pt x="235457" y="610362"/>
                </a:moveTo>
                <a:lnTo>
                  <a:pt x="231647" y="601218"/>
                </a:lnTo>
                <a:lnTo>
                  <a:pt x="196595" y="616458"/>
                </a:lnTo>
                <a:lnTo>
                  <a:pt x="200405" y="625602"/>
                </a:lnTo>
                <a:lnTo>
                  <a:pt x="235457" y="610362"/>
                </a:lnTo>
                <a:close/>
              </a:path>
              <a:path w="1643379" h="711835">
                <a:moveTo>
                  <a:pt x="174497" y="637032"/>
                </a:moveTo>
                <a:lnTo>
                  <a:pt x="170687" y="627888"/>
                </a:lnTo>
                <a:lnTo>
                  <a:pt x="135636" y="643128"/>
                </a:lnTo>
                <a:lnTo>
                  <a:pt x="139445" y="651510"/>
                </a:lnTo>
                <a:lnTo>
                  <a:pt x="174497" y="637032"/>
                </a:lnTo>
                <a:close/>
              </a:path>
              <a:path w="1643379" h="711835">
                <a:moveTo>
                  <a:pt x="85343" y="711708"/>
                </a:moveTo>
                <a:lnTo>
                  <a:pt x="54863" y="641604"/>
                </a:lnTo>
                <a:lnTo>
                  <a:pt x="0" y="707136"/>
                </a:lnTo>
                <a:lnTo>
                  <a:pt x="85343" y="711708"/>
                </a:lnTo>
                <a:close/>
              </a:path>
              <a:path w="1643379" h="711835">
                <a:moveTo>
                  <a:pt x="112775" y="662940"/>
                </a:moveTo>
                <a:lnTo>
                  <a:pt x="108965" y="654558"/>
                </a:lnTo>
                <a:lnTo>
                  <a:pt x="73913" y="669798"/>
                </a:lnTo>
                <a:lnTo>
                  <a:pt x="77724" y="678180"/>
                </a:lnTo>
                <a:lnTo>
                  <a:pt x="112775" y="662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39041" y="2063495"/>
            <a:ext cx="1080135" cy="856615"/>
          </a:xfrm>
          <a:custGeom>
            <a:avLst/>
            <a:gdLst/>
            <a:ahLst/>
            <a:cxnLst/>
            <a:rect l="l" t="t" r="r" b="b"/>
            <a:pathLst>
              <a:path w="1080134" h="856614">
                <a:moveTo>
                  <a:pt x="1079754" y="3048"/>
                </a:moveTo>
                <a:lnTo>
                  <a:pt x="1077310" y="0"/>
                </a:lnTo>
                <a:lnTo>
                  <a:pt x="1067895" y="0"/>
                </a:lnTo>
                <a:lnTo>
                  <a:pt x="1043939" y="19050"/>
                </a:lnTo>
                <a:lnTo>
                  <a:pt x="1050036" y="26670"/>
                </a:lnTo>
                <a:lnTo>
                  <a:pt x="1079754" y="3048"/>
                </a:lnTo>
                <a:close/>
              </a:path>
              <a:path w="1080134" h="856614">
                <a:moveTo>
                  <a:pt x="1027938" y="44196"/>
                </a:moveTo>
                <a:lnTo>
                  <a:pt x="1021829" y="37337"/>
                </a:lnTo>
                <a:lnTo>
                  <a:pt x="992124" y="60960"/>
                </a:lnTo>
                <a:lnTo>
                  <a:pt x="997445" y="67818"/>
                </a:lnTo>
                <a:lnTo>
                  <a:pt x="1027938" y="44196"/>
                </a:lnTo>
                <a:close/>
              </a:path>
              <a:path w="1080134" h="856614">
                <a:moveTo>
                  <a:pt x="975347" y="86106"/>
                </a:moveTo>
                <a:lnTo>
                  <a:pt x="969263" y="78486"/>
                </a:lnTo>
                <a:lnTo>
                  <a:pt x="939533" y="102108"/>
                </a:lnTo>
                <a:lnTo>
                  <a:pt x="945629" y="109728"/>
                </a:lnTo>
                <a:lnTo>
                  <a:pt x="975347" y="86106"/>
                </a:lnTo>
                <a:close/>
              </a:path>
              <a:path w="1080134" h="856614">
                <a:moveTo>
                  <a:pt x="923543" y="127254"/>
                </a:moveTo>
                <a:lnTo>
                  <a:pt x="917435" y="120396"/>
                </a:lnTo>
                <a:lnTo>
                  <a:pt x="887729" y="144018"/>
                </a:lnTo>
                <a:lnTo>
                  <a:pt x="893063" y="150876"/>
                </a:lnTo>
                <a:lnTo>
                  <a:pt x="923543" y="127254"/>
                </a:lnTo>
                <a:close/>
              </a:path>
              <a:path w="1080134" h="856614">
                <a:moveTo>
                  <a:pt x="870953" y="169164"/>
                </a:moveTo>
                <a:lnTo>
                  <a:pt x="864857" y="161544"/>
                </a:lnTo>
                <a:lnTo>
                  <a:pt x="835151" y="185166"/>
                </a:lnTo>
                <a:lnTo>
                  <a:pt x="841235" y="192786"/>
                </a:lnTo>
                <a:lnTo>
                  <a:pt x="870953" y="169164"/>
                </a:lnTo>
                <a:close/>
              </a:path>
              <a:path w="1080134" h="856614">
                <a:moveTo>
                  <a:pt x="819150" y="210312"/>
                </a:moveTo>
                <a:lnTo>
                  <a:pt x="813041" y="202692"/>
                </a:lnTo>
                <a:lnTo>
                  <a:pt x="783336" y="227076"/>
                </a:lnTo>
                <a:lnTo>
                  <a:pt x="788669" y="233934"/>
                </a:lnTo>
                <a:lnTo>
                  <a:pt x="819150" y="210312"/>
                </a:lnTo>
                <a:close/>
              </a:path>
              <a:path w="1080134" h="856614">
                <a:moveTo>
                  <a:pt x="766571" y="252222"/>
                </a:moveTo>
                <a:lnTo>
                  <a:pt x="760476" y="244602"/>
                </a:lnTo>
                <a:lnTo>
                  <a:pt x="730757" y="268224"/>
                </a:lnTo>
                <a:lnTo>
                  <a:pt x="736853" y="275844"/>
                </a:lnTo>
                <a:lnTo>
                  <a:pt x="766571" y="252222"/>
                </a:lnTo>
                <a:close/>
              </a:path>
              <a:path w="1080134" h="856614">
                <a:moveTo>
                  <a:pt x="714755" y="293370"/>
                </a:moveTo>
                <a:lnTo>
                  <a:pt x="708660" y="285750"/>
                </a:lnTo>
                <a:lnTo>
                  <a:pt x="678941" y="310134"/>
                </a:lnTo>
                <a:lnTo>
                  <a:pt x="685038" y="316992"/>
                </a:lnTo>
                <a:lnTo>
                  <a:pt x="714755" y="293370"/>
                </a:lnTo>
                <a:close/>
              </a:path>
              <a:path w="1080134" h="856614">
                <a:moveTo>
                  <a:pt x="662177" y="335280"/>
                </a:moveTo>
                <a:lnTo>
                  <a:pt x="656081" y="327660"/>
                </a:lnTo>
                <a:lnTo>
                  <a:pt x="626363" y="351281"/>
                </a:lnTo>
                <a:lnTo>
                  <a:pt x="632460" y="358902"/>
                </a:lnTo>
                <a:lnTo>
                  <a:pt x="662177" y="335280"/>
                </a:lnTo>
                <a:close/>
              </a:path>
              <a:path w="1080134" h="856614">
                <a:moveTo>
                  <a:pt x="610362" y="376428"/>
                </a:moveTo>
                <a:lnTo>
                  <a:pt x="604265" y="368808"/>
                </a:lnTo>
                <a:lnTo>
                  <a:pt x="574548" y="392430"/>
                </a:lnTo>
                <a:lnTo>
                  <a:pt x="580643" y="400050"/>
                </a:lnTo>
                <a:lnTo>
                  <a:pt x="610362" y="376428"/>
                </a:lnTo>
                <a:close/>
              </a:path>
              <a:path w="1080134" h="856614">
                <a:moveTo>
                  <a:pt x="557783" y="418338"/>
                </a:moveTo>
                <a:lnTo>
                  <a:pt x="551688" y="410718"/>
                </a:lnTo>
                <a:lnTo>
                  <a:pt x="521969" y="434340"/>
                </a:lnTo>
                <a:lnTo>
                  <a:pt x="528065" y="441960"/>
                </a:lnTo>
                <a:lnTo>
                  <a:pt x="557783" y="418338"/>
                </a:lnTo>
                <a:close/>
              </a:path>
              <a:path w="1080134" h="856614">
                <a:moveTo>
                  <a:pt x="505967" y="459486"/>
                </a:moveTo>
                <a:lnTo>
                  <a:pt x="499871" y="451866"/>
                </a:lnTo>
                <a:lnTo>
                  <a:pt x="470153" y="475488"/>
                </a:lnTo>
                <a:lnTo>
                  <a:pt x="476250" y="483108"/>
                </a:lnTo>
                <a:lnTo>
                  <a:pt x="505967" y="459486"/>
                </a:lnTo>
                <a:close/>
              </a:path>
              <a:path w="1080134" h="856614">
                <a:moveTo>
                  <a:pt x="453389" y="500634"/>
                </a:moveTo>
                <a:lnTo>
                  <a:pt x="447293" y="493776"/>
                </a:lnTo>
                <a:lnTo>
                  <a:pt x="417575" y="517398"/>
                </a:lnTo>
                <a:lnTo>
                  <a:pt x="423671" y="525018"/>
                </a:lnTo>
                <a:lnTo>
                  <a:pt x="453389" y="500634"/>
                </a:lnTo>
                <a:close/>
              </a:path>
              <a:path w="1080134" h="856614">
                <a:moveTo>
                  <a:pt x="401574" y="542544"/>
                </a:moveTo>
                <a:lnTo>
                  <a:pt x="395477" y="534924"/>
                </a:lnTo>
                <a:lnTo>
                  <a:pt x="365760" y="558546"/>
                </a:lnTo>
                <a:lnTo>
                  <a:pt x="371855" y="566166"/>
                </a:lnTo>
                <a:lnTo>
                  <a:pt x="401574" y="542544"/>
                </a:lnTo>
                <a:close/>
              </a:path>
              <a:path w="1080134" h="856614">
                <a:moveTo>
                  <a:pt x="348995" y="583692"/>
                </a:moveTo>
                <a:lnTo>
                  <a:pt x="343662" y="576834"/>
                </a:lnTo>
                <a:lnTo>
                  <a:pt x="313181" y="600456"/>
                </a:lnTo>
                <a:lnTo>
                  <a:pt x="319277" y="608076"/>
                </a:lnTo>
                <a:lnTo>
                  <a:pt x="348995" y="583692"/>
                </a:lnTo>
                <a:close/>
              </a:path>
              <a:path w="1080134" h="856614">
                <a:moveTo>
                  <a:pt x="297179" y="625602"/>
                </a:moveTo>
                <a:lnTo>
                  <a:pt x="291083" y="617982"/>
                </a:lnTo>
                <a:lnTo>
                  <a:pt x="261365" y="641604"/>
                </a:lnTo>
                <a:lnTo>
                  <a:pt x="267462" y="649224"/>
                </a:lnTo>
                <a:lnTo>
                  <a:pt x="297179" y="625602"/>
                </a:lnTo>
                <a:close/>
              </a:path>
              <a:path w="1080134" h="856614">
                <a:moveTo>
                  <a:pt x="244601" y="666750"/>
                </a:moveTo>
                <a:lnTo>
                  <a:pt x="239267" y="659892"/>
                </a:lnTo>
                <a:lnTo>
                  <a:pt x="208787" y="683514"/>
                </a:lnTo>
                <a:lnTo>
                  <a:pt x="214883" y="690372"/>
                </a:lnTo>
                <a:lnTo>
                  <a:pt x="244601" y="666750"/>
                </a:lnTo>
                <a:close/>
              </a:path>
              <a:path w="1080134" h="856614">
                <a:moveTo>
                  <a:pt x="192786" y="708660"/>
                </a:moveTo>
                <a:lnTo>
                  <a:pt x="186689" y="701040"/>
                </a:lnTo>
                <a:lnTo>
                  <a:pt x="156971" y="724662"/>
                </a:lnTo>
                <a:lnTo>
                  <a:pt x="163067" y="732282"/>
                </a:lnTo>
                <a:lnTo>
                  <a:pt x="192786" y="708660"/>
                </a:lnTo>
                <a:close/>
              </a:path>
              <a:path w="1080134" h="856614">
                <a:moveTo>
                  <a:pt x="140207" y="749808"/>
                </a:moveTo>
                <a:lnTo>
                  <a:pt x="134874" y="742950"/>
                </a:lnTo>
                <a:lnTo>
                  <a:pt x="104393" y="766572"/>
                </a:lnTo>
                <a:lnTo>
                  <a:pt x="110489" y="773430"/>
                </a:lnTo>
                <a:lnTo>
                  <a:pt x="140207" y="749808"/>
                </a:lnTo>
                <a:close/>
              </a:path>
              <a:path w="1080134" h="856614">
                <a:moveTo>
                  <a:pt x="88391" y="791718"/>
                </a:moveTo>
                <a:lnTo>
                  <a:pt x="82295" y="784098"/>
                </a:lnTo>
                <a:lnTo>
                  <a:pt x="52577" y="807720"/>
                </a:lnTo>
                <a:lnTo>
                  <a:pt x="58674" y="815340"/>
                </a:lnTo>
                <a:lnTo>
                  <a:pt x="88391" y="791718"/>
                </a:lnTo>
                <a:close/>
              </a:path>
              <a:path w="1080134" h="856614">
                <a:moveTo>
                  <a:pt x="35813" y="832866"/>
                </a:moveTo>
                <a:lnTo>
                  <a:pt x="30479" y="825246"/>
                </a:lnTo>
                <a:lnTo>
                  <a:pt x="0" y="849630"/>
                </a:lnTo>
                <a:lnTo>
                  <a:pt x="6095" y="856488"/>
                </a:lnTo>
                <a:lnTo>
                  <a:pt x="35813" y="832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03970" y="2920745"/>
            <a:ext cx="1653539" cy="286385"/>
          </a:xfrm>
          <a:custGeom>
            <a:avLst/>
            <a:gdLst/>
            <a:ahLst/>
            <a:cxnLst/>
            <a:rect l="l" t="t" r="r" b="b"/>
            <a:pathLst>
              <a:path w="1653539" h="286385">
                <a:moveTo>
                  <a:pt x="1653266" y="0"/>
                </a:moveTo>
                <a:lnTo>
                  <a:pt x="1640866" y="0"/>
                </a:lnTo>
                <a:lnTo>
                  <a:pt x="1628917" y="18126"/>
                </a:lnTo>
                <a:lnTo>
                  <a:pt x="1595279" y="54630"/>
                </a:lnTo>
                <a:lnTo>
                  <a:pt x="1556645" y="87211"/>
                </a:lnTo>
                <a:lnTo>
                  <a:pt x="1515050" y="115805"/>
                </a:lnTo>
                <a:lnTo>
                  <a:pt x="1472528" y="140350"/>
                </a:lnTo>
                <a:lnTo>
                  <a:pt x="1431111" y="160781"/>
                </a:lnTo>
                <a:lnTo>
                  <a:pt x="1383445" y="181017"/>
                </a:lnTo>
                <a:lnTo>
                  <a:pt x="1334988" y="199003"/>
                </a:lnTo>
                <a:lnTo>
                  <a:pt x="1285826" y="214837"/>
                </a:lnTo>
                <a:lnTo>
                  <a:pt x="1236047" y="228616"/>
                </a:lnTo>
                <a:lnTo>
                  <a:pt x="1185739" y="240439"/>
                </a:lnTo>
                <a:lnTo>
                  <a:pt x="1134988" y="250402"/>
                </a:lnTo>
                <a:lnTo>
                  <a:pt x="1083882" y="258604"/>
                </a:lnTo>
                <a:lnTo>
                  <a:pt x="1032509" y="265142"/>
                </a:lnTo>
                <a:lnTo>
                  <a:pt x="980955" y="270113"/>
                </a:lnTo>
                <a:lnTo>
                  <a:pt x="929307" y="273616"/>
                </a:lnTo>
                <a:lnTo>
                  <a:pt x="877654" y="275747"/>
                </a:lnTo>
                <a:lnTo>
                  <a:pt x="822151" y="276663"/>
                </a:lnTo>
                <a:lnTo>
                  <a:pt x="792427" y="277098"/>
                </a:lnTo>
                <a:lnTo>
                  <a:pt x="755037" y="276341"/>
                </a:lnTo>
                <a:lnTo>
                  <a:pt x="714402" y="274271"/>
                </a:lnTo>
                <a:lnTo>
                  <a:pt x="671008" y="270830"/>
                </a:lnTo>
                <a:lnTo>
                  <a:pt x="625343" y="265954"/>
                </a:lnTo>
                <a:lnTo>
                  <a:pt x="577895" y="259585"/>
                </a:lnTo>
                <a:lnTo>
                  <a:pt x="529152" y="251660"/>
                </a:lnTo>
                <a:lnTo>
                  <a:pt x="479601" y="242120"/>
                </a:lnTo>
                <a:lnTo>
                  <a:pt x="429730" y="230902"/>
                </a:lnTo>
                <a:lnTo>
                  <a:pt x="380026" y="217946"/>
                </a:lnTo>
                <a:lnTo>
                  <a:pt x="330978" y="203192"/>
                </a:lnTo>
                <a:lnTo>
                  <a:pt x="283073" y="186577"/>
                </a:lnTo>
                <a:lnTo>
                  <a:pt x="236798" y="168042"/>
                </a:lnTo>
                <a:lnTo>
                  <a:pt x="192642" y="147526"/>
                </a:lnTo>
                <a:lnTo>
                  <a:pt x="151091" y="124967"/>
                </a:lnTo>
                <a:lnTo>
                  <a:pt x="112634" y="100305"/>
                </a:lnTo>
                <a:lnTo>
                  <a:pt x="77758" y="73478"/>
                </a:lnTo>
                <a:lnTo>
                  <a:pt x="46952" y="44426"/>
                </a:lnTo>
                <a:lnTo>
                  <a:pt x="20701" y="13089"/>
                </a:lnTo>
                <a:lnTo>
                  <a:pt x="12461" y="0"/>
                </a:lnTo>
                <a:lnTo>
                  <a:pt x="0" y="0"/>
                </a:lnTo>
                <a:lnTo>
                  <a:pt x="51395" y="62056"/>
                </a:lnTo>
                <a:lnTo>
                  <a:pt x="87815" y="92996"/>
                </a:lnTo>
                <a:lnTo>
                  <a:pt x="127159" y="120610"/>
                </a:lnTo>
                <a:lnTo>
                  <a:pt x="167928" y="144836"/>
                </a:lnTo>
                <a:lnTo>
                  <a:pt x="208617" y="165614"/>
                </a:lnTo>
                <a:lnTo>
                  <a:pt x="247725" y="182879"/>
                </a:lnTo>
                <a:lnTo>
                  <a:pt x="292742" y="200353"/>
                </a:lnTo>
                <a:lnTo>
                  <a:pt x="338676" y="216038"/>
                </a:lnTo>
                <a:lnTo>
                  <a:pt x="385408" y="229988"/>
                </a:lnTo>
                <a:lnTo>
                  <a:pt x="432818" y="242257"/>
                </a:lnTo>
                <a:lnTo>
                  <a:pt x="480787" y="252896"/>
                </a:lnTo>
                <a:lnTo>
                  <a:pt x="529194" y="261961"/>
                </a:lnTo>
                <a:lnTo>
                  <a:pt x="577920" y="269502"/>
                </a:lnTo>
                <a:lnTo>
                  <a:pt x="626846" y="275574"/>
                </a:lnTo>
                <a:lnTo>
                  <a:pt x="675852" y="280230"/>
                </a:lnTo>
                <a:lnTo>
                  <a:pt x="724818" y="283522"/>
                </a:lnTo>
                <a:lnTo>
                  <a:pt x="773624" y="285504"/>
                </a:lnTo>
                <a:lnTo>
                  <a:pt x="822151" y="286229"/>
                </a:lnTo>
                <a:lnTo>
                  <a:pt x="870279" y="285749"/>
                </a:lnTo>
                <a:lnTo>
                  <a:pt x="920037" y="283874"/>
                </a:lnTo>
                <a:lnTo>
                  <a:pt x="970458" y="280638"/>
                </a:lnTo>
                <a:lnTo>
                  <a:pt x="1021327" y="275959"/>
                </a:lnTo>
                <a:lnTo>
                  <a:pt x="1072429" y="269756"/>
                </a:lnTo>
                <a:lnTo>
                  <a:pt x="1123550" y="261947"/>
                </a:lnTo>
                <a:lnTo>
                  <a:pt x="1174474" y="252450"/>
                </a:lnTo>
                <a:lnTo>
                  <a:pt x="1224987" y="241184"/>
                </a:lnTo>
                <a:lnTo>
                  <a:pt x="1274875" y="228066"/>
                </a:lnTo>
                <a:lnTo>
                  <a:pt x="1323923" y="213015"/>
                </a:lnTo>
                <a:lnTo>
                  <a:pt x="1371916" y="195950"/>
                </a:lnTo>
                <a:lnTo>
                  <a:pt x="1418638" y="176788"/>
                </a:lnTo>
                <a:lnTo>
                  <a:pt x="1463877" y="155447"/>
                </a:lnTo>
                <a:lnTo>
                  <a:pt x="1505364" y="133001"/>
                </a:lnTo>
                <a:lnTo>
                  <a:pt x="1546855" y="106351"/>
                </a:lnTo>
                <a:lnTo>
                  <a:pt x="1586421" y="75607"/>
                </a:lnTo>
                <a:lnTo>
                  <a:pt x="1622135" y="40881"/>
                </a:lnTo>
                <a:lnTo>
                  <a:pt x="1652068" y="2283"/>
                </a:lnTo>
                <a:lnTo>
                  <a:pt x="1653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13911" y="3557778"/>
            <a:ext cx="911860" cy="220345"/>
          </a:xfrm>
          <a:custGeom>
            <a:avLst/>
            <a:gdLst/>
            <a:ahLst/>
            <a:cxnLst/>
            <a:rect l="l" t="t" r="r" b="b"/>
            <a:pathLst>
              <a:path w="911860" h="220345">
                <a:moveTo>
                  <a:pt x="458052" y="9233"/>
                </a:moveTo>
                <a:lnTo>
                  <a:pt x="458052" y="762"/>
                </a:lnTo>
                <a:lnTo>
                  <a:pt x="455766" y="190"/>
                </a:lnTo>
                <a:lnTo>
                  <a:pt x="452718" y="67"/>
                </a:lnTo>
                <a:lnTo>
                  <a:pt x="429096" y="762"/>
                </a:lnTo>
                <a:lnTo>
                  <a:pt x="377280" y="4572"/>
                </a:lnTo>
                <a:lnTo>
                  <a:pt x="322406" y="13270"/>
                </a:lnTo>
                <a:lnTo>
                  <a:pt x="262480" y="29563"/>
                </a:lnTo>
                <a:lnTo>
                  <a:pt x="182187" y="61805"/>
                </a:lnTo>
                <a:lnTo>
                  <a:pt x="133068" y="89601"/>
                </a:lnTo>
                <a:lnTo>
                  <a:pt x="87373" y="122698"/>
                </a:lnTo>
                <a:lnTo>
                  <a:pt x="45810" y="160782"/>
                </a:lnTo>
                <a:lnTo>
                  <a:pt x="11576" y="201704"/>
                </a:lnTo>
                <a:lnTo>
                  <a:pt x="0" y="220218"/>
                </a:lnTo>
                <a:lnTo>
                  <a:pt x="10074" y="220218"/>
                </a:lnTo>
                <a:lnTo>
                  <a:pt x="35136" y="186481"/>
                </a:lnTo>
                <a:lnTo>
                  <a:pt x="66684" y="153108"/>
                </a:lnTo>
                <a:lnTo>
                  <a:pt x="102023" y="123046"/>
                </a:lnTo>
                <a:lnTo>
                  <a:pt x="140603" y="96355"/>
                </a:lnTo>
                <a:lnTo>
                  <a:pt x="181871" y="73098"/>
                </a:lnTo>
                <a:lnTo>
                  <a:pt x="225275" y="53337"/>
                </a:lnTo>
                <a:lnTo>
                  <a:pt x="270262" y="37134"/>
                </a:lnTo>
                <a:lnTo>
                  <a:pt x="316281" y="24551"/>
                </a:lnTo>
                <a:lnTo>
                  <a:pt x="362779" y="15650"/>
                </a:lnTo>
                <a:lnTo>
                  <a:pt x="409204" y="10493"/>
                </a:lnTo>
                <a:lnTo>
                  <a:pt x="452718" y="9211"/>
                </a:lnTo>
                <a:lnTo>
                  <a:pt x="452718" y="8382"/>
                </a:lnTo>
                <a:lnTo>
                  <a:pt x="455004" y="9144"/>
                </a:lnTo>
                <a:lnTo>
                  <a:pt x="458052" y="9233"/>
                </a:lnTo>
                <a:close/>
              </a:path>
              <a:path w="911860" h="220345">
                <a:moveTo>
                  <a:pt x="455004" y="9144"/>
                </a:moveTo>
                <a:lnTo>
                  <a:pt x="452718" y="8382"/>
                </a:lnTo>
                <a:lnTo>
                  <a:pt x="452718" y="9211"/>
                </a:lnTo>
                <a:lnTo>
                  <a:pt x="455004" y="9144"/>
                </a:lnTo>
                <a:close/>
              </a:path>
              <a:path w="911860" h="220345">
                <a:moveTo>
                  <a:pt x="911618" y="220218"/>
                </a:moveTo>
                <a:lnTo>
                  <a:pt x="864781" y="160456"/>
                </a:lnTo>
                <a:lnTo>
                  <a:pt x="832469" y="130173"/>
                </a:lnTo>
                <a:lnTo>
                  <a:pt x="797003" y="102869"/>
                </a:lnTo>
                <a:lnTo>
                  <a:pt x="758852" y="78614"/>
                </a:lnTo>
                <a:lnTo>
                  <a:pt x="718480" y="57475"/>
                </a:lnTo>
                <a:lnTo>
                  <a:pt x="676356" y="39524"/>
                </a:lnTo>
                <a:lnTo>
                  <a:pt x="632944" y="24829"/>
                </a:lnTo>
                <a:lnTo>
                  <a:pt x="588713" y="13459"/>
                </a:lnTo>
                <a:lnTo>
                  <a:pt x="544128" y="5485"/>
                </a:lnTo>
                <a:lnTo>
                  <a:pt x="499657" y="975"/>
                </a:lnTo>
                <a:lnTo>
                  <a:pt x="455766" y="0"/>
                </a:lnTo>
                <a:lnTo>
                  <a:pt x="458052" y="762"/>
                </a:lnTo>
                <a:lnTo>
                  <a:pt x="458052" y="9233"/>
                </a:lnTo>
                <a:lnTo>
                  <a:pt x="506820" y="11430"/>
                </a:lnTo>
                <a:lnTo>
                  <a:pt x="557112" y="17525"/>
                </a:lnTo>
                <a:lnTo>
                  <a:pt x="609600" y="28614"/>
                </a:lnTo>
                <a:lnTo>
                  <a:pt x="667603" y="46104"/>
                </a:lnTo>
                <a:lnTo>
                  <a:pt x="744268" y="81001"/>
                </a:lnTo>
                <a:lnTo>
                  <a:pt x="790869" y="109723"/>
                </a:lnTo>
                <a:lnTo>
                  <a:pt x="833749" y="143591"/>
                </a:lnTo>
                <a:lnTo>
                  <a:pt x="871818" y="182880"/>
                </a:lnTo>
                <a:lnTo>
                  <a:pt x="900020" y="220218"/>
                </a:lnTo>
                <a:lnTo>
                  <a:pt x="911618" y="220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92715" y="3201923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76200" y="284225"/>
                </a:moveTo>
                <a:lnTo>
                  <a:pt x="0" y="284225"/>
                </a:lnTo>
                <a:lnTo>
                  <a:pt x="33527" y="351281"/>
                </a:lnTo>
                <a:lnTo>
                  <a:pt x="33527" y="297179"/>
                </a:lnTo>
                <a:lnTo>
                  <a:pt x="43433" y="297179"/>
                </a:lnTo>
                <a:lnTo>
                  <a:pt x="43433" y="349758"/>
                </a:lnTo>
                <a:lnTo>
                  <a:pt x="76200" y="284225"/>
                </a:lnTo>
                <a:close/>
              </a:path>
              <a:path w="76200" h="360679">
                <a:moveTo>
                  <a:pt x="43433" y="284225"/>
                </a:moveTo>
                <a:lnTo>
                  <a:pt x="43433" y="0"/>
                </a:lnTo>
                <a:lnTo>
                  <a:pt x="33527" y="0"/>
                </a:lnTo>
                <a:lnTo>
                  <a:pt x="33527" y="284225"/>
                </a:lnTo>
                <a:lnTo>
                  <a:pt x="43433" y="284225"/>
                </a:lnTo>
                <a:close/>
              </a:path>
              <a:path w="76200" h="360679">
                <a:moveTo>
                  <a:pt x="43433" y="349758"/>
                </a:moveTo>
                <a:lnTo>
                  <a:pt x="43433" y="297179"/>
                </a:lnTo>
                <a:lnTo>
                  <a:pt x="33527" y="297179"/>
                </a:lnTo>
                <a:lnTo>
                  <a:pt x="33527" y="351281"/>
                </a:lnTo>
                <a:lnTo>
                  <a:pt x="38100" y="360425"/>
                </a:lnTo>
                <a:lnTo>
                  <a:pt x="43433" y="349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51151" y="2930651"/>
            <a:ext cx="1072515" cy="847725"/>
          </a:xfrm>
          <a:custGeom>
            <a:avLst/>
            <a:gdLst/>
            <a:ahLst/>
            <a:cxnLst/>
            <a:rect l="l" t="t" r="r" b="b"/>
            <a:pathLst>
              <a:path w="1072514" h="847725">
                <a:moveTo>
                  <a:pt x="1071888" y="7619"/>
                </a:moveTo>
                <a:lnTo>
                  <a:pt x="1065792" y="0"/>
                </a:lnTo>
                <a:lnTo>
                  <a:pt x="1036074" y="23621"/>
                </a:lnTo>
                <a:lnTo>
                  <a:pt x="1042170" y="31241"/>
                </a:lnTo>
                <a:lnTo>
                  <a:pt x="1071888" y="7619"/>
                </a:lnTo>
                <a:close/>
              </a:path>
              <a:path w="1072514" h="847725">
                <a:moveTo>
                  <a:pt x="1019310" y="48767"/>
                </a:moveTo>
                <a:lnTo>
                  <a:pt x="1013976" y="41147"/>
                </a:lnTo>
                <a:lnTo>
                  <a:pt x="984258" y="65531"/>
                </a:lnTo>
                <a:lnTo>
                  <a:pt x="989592" y="72389"/>
                </a:lnTo>
                <a:lnTo>
                  <a:pt x="1019310" y="48767"/>
                </a:lnTo>
                <a:close/>
              </a:path>
              <a:path w="1072514" h="847725">
                <a:moveTo>
                  <a:pt x="967494" y="90677"/>
                </a:moveTo>
                <a:lnTo>
                  <a:pt x="961398" y="83057"/>
                </a:lnTo>
                <a:lnTo>
                  <a:pt x="931680" y="106679"/>
                </a:lnTo>
                <a:lnTo>
                  <a:pt x="937776" y="114299"/>
                </a:lnTo>
                <a:lnTo>
                  <a:pt x="967494" y="90677"/>
                </a:lnTo>
                <a:close/>
              </a:path>
              <a:path w="1072514" h="847725">
                <a:moveTo>
                  <a:pt x="914916" y="131825"/>
                </a:moveTo>
                <a:lnTo>
                  <a:pt x="909582" y="124205"/>
                </a:lnTo>
                <a:lnTo>
                  <a:pt x="879864" y="147827"/>
                </a:lnTo>
                <a:lnTo>
                  <a:pt x="885198" y="155447"/>
                </a:lnTo>
                <a:lnTo>
                  <a:pt x="914916" y="131825"/>
                </a:lnTo>
                <a:close/>
              </a:path>
              <a:path w="1072514" h="847725">
                <a:moveTo>
                  <a:pt x="863100" y="173735"/>
                </a:moveTo>
                <a:lnTo>
                  <a:pt x="857004" y="166115"/>
                </a:lnTo>
                <a:lnTo>
                  <a:pt x="827286" y="189737"/>
                </a:lnTo>
                <a:lnTo>
                  <a:pt x="833382" y="197357"/>
                </a:lnTo>
                <a:lnTo>
                  <a:pt x="863100" y="173735"/>
                </a:lnTo>
                <a:close/>
              </a:path>
              <a:path w="1072514" h="847725">
                <a:moveTo>
                  <a:pt x="811284" y="214883"/>
                </a:moveTo>
                <a:lnTo>
                  <a:pt x="805188" y="207263"/>
                </a:lnTo>
                <a:lnTo>
                  <a:pt x="775470" y="230885"/>
                </a:lnTo>
                <a:lnTo>
                  <a:pt x="780804" y="238505"/>
                </a:lnTo>
                <a:lnTo>
                  <a:pt x="811284" y="214883"/>
                </a:lnTo>
                <a:close/>
              </a:path>
              <a:path w="1072514" h="847725">
                <a:moveTo>
                  <a:pt x="758706" y="256793"/>
                </a:moveTo>
                <a:lnTo>
                  <a:pt x="752610" y="249173"/>
                </a:lnTo>
                <a:lnTo>
                  <a:pt x="722892" y="272795"/>
                </a:lnTo>
                <a:lnTo>
                  <a:pt x="728988" y="280415"/>
                </a:lnTo>
                <a:lnTo>
                  <a:pt x="758706" y="256793"/>
                </a:lnTo>
                <a:close/>
              </a:path>
              <a:path w="1072514" h="847725">
                <a:moveTo>
                  <a:pt x="706890" y="297941"/>
                </a:moveTo>
                <a:lnTo>
                  <a:pt x="700794" y="290321"/>
                </a:lnTo>
                <a:lnTo>
                  <a:pt x="671076" y="313943"/>
                </a:lnTo>
                <a:lnTo>
                  <a:pt x="676410" y="321563"/>
                </a:lnTo>
                <a:lnTo>
                  <a:pt x="706890" y="297941"/>
                </a:lnTo>
                <a:close/>
              </a:path>
              <a:path w="1072514" h="847725">
                <a:moveTo>
                  <a:pt x="654312" y="339089"/>
                </a:moveTo>
                <a:lnTo>
                  <a:pt x="648216" y="332232"/>
                </a:lnTo>
                <a:lnTo>
                  <a:pt x="618498" y="355853"/>
                </a:lnTo>
                <a:lnTo>
                  <a:pt x="624594" y="363474"/>
                </a:lnTo>
                <a:lnTo>
                  <a:pt x="654312" y="339089"/>
                </a:lnTo>
                <a:close/>
              </a:path>
              <a:path w="1072514" h="847725">
                <a:moveTo>
                  <a:pt x="602496" y="381000"/>
                </a:moveTo>
                <a:lnTo>
                  <a:pt x="596400" y="373380"/>
                </a:lnTo>
                <a:lnTo>
                  <a:pt x="566682" y="397001"/>
                </a:lnTo>
                <a:lnTo>
                  <a:pt x="572016" y="404622"/>
                </a:lnTo>
                <a:lnTo>
                  <a:pt x="602496" y="381000"/>
                </a:lnTo>
                <a:close/>
              </a:path>
              <a:path w="1072514" h="847725">
                <a:moveTo>
                  <a:pt x="549918" y="422148"/>
                </a:moveTo>
                <a:lnTo>
                  <a:pt x="543822" y="415289"/>
                </a:lnTo>
                <a:lnTo>
                  <a:pt x="514104" y="438912"/>
                </a:lnTo>
                <a:lnTo>
                  <a:pt x="520200" y="445770"/>
                </a:lnTo>
                <a:lnTo>
                  <a:pt x="549918" y="422148"/>
                </a:lnTo>
                <a:close/>
              </a:path>
              <a:path w="1072514" h="847725">
                <a:moveTo>
                  <a:pt x="498102" y="464058"/>
                </a:moveTo>
                <a:lnTo>
                  <a:pt x="492006" y="456438"/>
                </a:lnTo>
                <a:lnTo>
                  <a:pt x="462288" y="480060"/>
                </a:lnTo>
                <a:lnTo>
                  <a:pt x="468384" y="487680"/>
                </a:lnTo>
                <a:lnTo>
                  <a:pt x="498102" y="464058"/>
                </a:lnTo>
                <a:close/>
              </a:path>
              <a:path w="1072514" h="847725">
                <a:moveTo>
                  <a:pt x="445524" y="505206"/>
                </a:moveTo>
                <a:lnTo>
                  <a:pt x="439428" y="498348"/>
                </a:lnTo>
                <a:lnTo>
                  <a:pt x="409710" y="521970"/>
                </a:lnTo>
                <a:lnTo>
                  <a:pt x="415806" y="528827"/>
                </a:lnTo>
                <a:lnTo>
                  <a:pt x="445524" y="505206"/>
                </a:lnTo>
                <a:close/>
              </a:path>
              <a:path w="1072514" h="847725">
                <a:moveTo>
                  <a:pt x="393708" y="547115"/>
                </a:moveTo>
                <a:lnTo>
                  <a:pt x="387612" y="539496"/>
                </a:lnTo>
                <a:lnTo>
                  <a:pt x="357894" y="563118"/>
                </a:lnTo>
                <a:lnTo>
                  <a:pt x="363990" y="570738"/>
                </a:lnTo>
                <a:lnTo>
                  <a:pt x="393708" y="547115"/>
                </a:lnTo>
                <a:close/>
              </a:path>
              <a:path w="1072514" h="847725">
                <a:moveTo>
                  <a:pt x="341130" y="588263"/>
                </a:moveTo>
                <a:lnTo>
                  <a:pt x="335034" y="580644"/>
                </a:lnTo>
                <a:lnTo>
                  <a:pt x="305316" y="605027"/>
                </a:lnTo>
                <a:lnTo>
                  <a:pt x="311412" y="611886"/>
                </a:lnTo>
                <a:lnTo>
                  <a:pt x="341130" y="588263"/>
                </a:lnTo>
                <a:close/>
              </a:path>
              <a:path w="1072514" h="847725">
                <a:moveTo>
                  <a:pt x="289314" y="630174"/>
                </a:moveTo>
                <a:lnTo>
                  <a:pt x="283218" y="622553"/>
                </a:lnTo>
                <a:lnTo>
                  <a:pt x="253500" y="646176"/>
                </a:lnTo>
                <a:lnTo>
                  <a:pt x="259596" y="653796"/>
                </a:lnTo>
                <a:lnTo>
                  <a:pt x="289314" y="630174"/>
                </a:lnTo>
                <a:close/>
              </a:path>
              <a:path w="1072514" h="847725">
                <a:moveTo>
                  <a:pt x="236736" y="671322"/>
                </a:moveTo>
                <a:lnTo>
                  <a:pt x="230640" y="663701"/>
                </a:lnTo>
                <a:lnTo>
                  <a:pt x="200922" y="688086"/>
                </a:lnTo>
                <a:lnTo>
                  <a:pt x="207018" y="694944"/>
                </a:lnTo>
                <a:lnTo>
                  <a:pt x="236736" y="671322"/>
                </a:lnTo>
                <a:close/>
              </a:path>
              <a:path w="1072514" h="847725">
                <a:moveTo>
                  <a:pt x="184920" y="713232"/>
                </a:moveTo>
                <a:lnTo>
                  <a:pt x="178824" y="705612"/>
                </a:lnTo>
                <a:lnTo>
                  <a:pt x="149106" y="729234"/>
                </a:lnTo>
                <a:lnTo>
                  <a:pt x="155202" y="736853"/>
                </a:lnTo>
                <a:lnTo>
                  <a:pt x="184920" y="713232"/>
                </a:lnTo>
                <a:close/>
              </a:path>
              <a:path w="1072514" h="847725">
                <a:moveTo>
                  <a:pt x="132342" y="754380"/>
                </a:moveTo>
                <a:lnTo>
                  <a:pt x="127008" y="746760"/>
                </a:lnTo>
                <a:lnTo>
                  <a:pt x="96528" y="770382"/>
                </a:lnTo>
                <a:lnTo>
                  <a:pt x="102624" y="778001"/>
                </a:lnTo>
                <a:lnTo>
                  <a:pt x="132342" y="754380"/>
                </a:lnTo>
                <a:close/>
              </a:path>
              <a:path w="1072514" h="847725">
                <a:moveTo>
                  <a:pt x="80526" y="796289"/>
                </a:moveTo>
                <a:lnTo>
                  <a:pt x="74430" y="788670"/>
                </a:lnTo>
                <a:lnTo>
                  <a:pt x="44712" y="812292"/>
                </a:lnTo>
                <a:lnTo>
                  <a:pt x="50808" y="819912"/>
                </a:lnTo>
                <a:lnTo>
                  <a:pt x="80526" y="796289"/>
                </a:lnTo>
                <a:close/>
              </a:path>
              <a:path w="1072514" h="847725">
                <a:moveTo>
                  <a:pt x="27948" y="837438"/>
                </a:moveTo>
                <a:lnTo>
                  <a:pt x="22614" y="829818"/>
                </a:lnTo>
                <a:lnTo>
                  <a:pt x="0" y="847344"/>
                </a:lnTo>
                <a:lnTo>
                  <a:pt x="15485" y="847344"/>
                </a:lnTo>
                <a:lnTo>
                  <a:pt x="27948" y="837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58375" y="3777996"/>
            <a:ext cx="1022350" cy="581660"/>
          </a:xfrm>
          <a:custGeom>
            <a:avLst/>
            <a:gdLst/>
            <a:ahLst/>
            <a:cxnLst/>
            <a:rect l="l" t="t" r="r" b="b"/>
            <a:pathLst>
              <a:path w="1022350" h="581660">
                <a:moveTo>
                  <a:pt x="65610" y="0"/>
                </a:moveTo>
                <a:lnTo>
                  <a:pt x="55535" y="0"/>
                </a:lnTo>
                <a:lnTo>
                  <a:pt x="38737" y="26865"/>
                </a:lnTo>
                <a:lnTo>
                  <a:pt x="17345" y="75785"/>
                </a:lnTo>
                <a:lnTo>
                  <a:pt x="4058" y="127333"/>
                </a:lnTo>
                <a:lnTo>
                  <a:pt x="0" y="180593"/>
                </a:lnTo>
                <a:lnTo>
                  <a:pt x="0" y="191262"/>
                </a:lnTo>
                <a:lnTo>
                  <a:pt x="4873" y="237850"/>
                </a:lnTo>
                <a:lnTo>
                  <a:pt x="9143" y="254523"/>
                </a:lnTo>
                <a:lnTo>
                  <a:pt x="9143" y="180593"/>
                </a:lnTo>
                <a:lnTo>
                  <a:pt x="13447" y="131605"/>
                </a:lnTo>
                <a:lnTo>
                  <a:pt x="24304" y="85616"/>
                </a:lnTo>
                <a:lnTo>
                  <a:pt x="41162" y="42687"/>
                </a:lnTo>
                <a:lnTo>
                  <a:pt x="63469" y="2882"/>
                </a:lnTo>
                <a:lnTo>
                  <a:pt x="65610" y="0"/>
                </a:lnTo>
                <a:close/>
              </a:path>
              <a:path w="1022350" h="581660">
                <a:moveTo>
                  <a:pt x="508480" y="572186"/>
                </a:moveTo>
                <a:lnTo>
                  <a:pt x="466217" y="571057"/>
                </a:lnTo>
                <a:lnTo>
                  <a:pt x="420479" y="566135"/>
                </a:lnTo>
                <a:lnTo>
                  <a:pt x="374621" y="557556"/>
                </a:lnTo>
                <a:lnTo>
                  <a:pt x="329175" y="545376"/>
                </a:lnTo>
                <a:lnTo>
                  <a:pt x="284677" y="529654"/>
                </a:lnTo>
                <a:lnTo>
                  <a:pt x="241659" y="510450"/>
                </a:lnTo>
                <a:lnTo>
                  <a:pt x="200655" y="487821"/>
                </a:lnTo>
                <a:lnTo>
                  <a:pt x="162198" y="461825"/>
                </a:lnTo>
                <a:lnTo>
                  <a:pt x="126822" y="432521"/>
                </a:lnTo>
                <a:lnTo>
                  <a:pt x="95060" y="399968"/>
                </a:lnTo>
                <a:lnTo>
                  <a:pt x="67447" y="364223"/>
                </a:lnTo>
                <a:lnTo>
                  <a:pt x="44515" y="325345"/>
                </a:lnTo>
                <a:lnTo>
                  <a:pt x="26798" y="283393"/>
                </a:lnTo>
                <a:lnTo>
                  <a:pt x="14830" y="238425"/>
                </a:lnTo>
                <a:lnTo>
                  <a:pt x="9143" y="190500"/>
                </a:lnTo>
                <a:lnTo>
                  <a:pt x="9143" y="254523"/>
                </a:lnTo>
                <a:lnTo>
                  <a:pt x="33502" y="324145"/>
                </a:lnTo>
                <a:lnTo>
                  <a:pt x="56102" y="363538"/>
                </a:lnTo>
                <a:lnTo>
                  <a:pt x="83456" y="400219"/>
                </a:lnTo>
                <a:lnTo>
                  <a:pt x="114986" y="434032"/>
                </a:lnTo>
                <a:lnTo>
                  <a:pt x="150113" y="464819"/>
                </a:lnTo>
                <a:lnTo>
                  <a:pt x="189116" y="492161"/>
                </a:lnTo>
                <a:lnTo>
                  <a:pt x="228947" y="515109"/>
                </a:lnTo>
                <a:lnTo>
                  <a:pt x="270156" y="534292"/>
                </a:lnTo>
                <a:lnTo>
                  <a:pt x="313291" y="550339"/>
                </a:lnTo>
                <a:lnTo>
                  <a:pt x="358901" y="563879"/>
                </a:lnTo>
                <a:lnTo>
                  <a:pt x="421376" y="575157"/>
                </a:lnTo>
                <a:lnTo>
                  <a:pt x="484631" y="580643"/>
                </a:lnTo>
                <a:lnTo>
                  <a:pt x="505967" y="581271"/>
                </a:lnTo>
                <a:lnTo>
                  <a:pt x="505967" y="574548"/>
                </a:lnTo>
                <a:lnTo>
                  <a:pt x="508253" y="572262"/>
                </a:lnTo>
                <a:lnTo>
                  <a:pt x="508480" y="572186"/>
                </a:lnTo>
                <a:close/>
              </a:path>
              <a:path w="1022350" h="581660">
                <a:moveTo>
                  <a:pt x="511301" y="572262"/>
                </a:moveTo>
                <a:lnTo>
                  <a:pt x="508253" y="572262"/>
                </a:lnTo>
                <a:lnTo>
                  <a:pt x="505967" y="574548"/>
                </a:lnTo>
                <a:lnTo>
                  <a:pt x="505967" y="577595"/>
                </a:lnTo>
                <a:lnTo>
                  <a:pt x="507491" y="579881"/>
                </a:lnTo>
                <a:lnTo>
                  <a:pt x="511301" y="572262"/>
                </a:lnTo>
                <a:close/>
              </a:path>
              <a:path w="1022350" h="581660">
                <a:moveTo>
                  <a:pt x="511301" y="579729"/>
                </a:moveTo>
                <a:lnTo>
                  <a:pt x="511301" y="572262"/>
                </a:lnTo>
                <a:lnTo>
                  <a:pt x="507491" y="579881"/>
                </a:lnTo>
                <a:lnTo>
                  <a:pt x="505967" y="577595"/>
                </a:lnTo>
                <a:lnTo>
                  <a:pt x="505967" y="581271"/>
                </a:lnTo>
                <a:lnTo>
                  <a:pt x="510539" y="581405"/>
                </a:lnTo>
                <a:lnTo>
                  <a:pt x="511301" y="579729"/>
                </a:lnTo>
                <a:close/>
              </a:path>
              <a:path w="1022350" h="581660">
                <a:moveTo>
                  <a:pt x="1011935" y="255988"/>
                </a:moveTo>
                <a:lnTo>
                  <a:pt x="1011935" y="200405"/>
                </a:lnTo>
                <a:lnTo>
                  <a:pt x="1004211" y="251070"/>
                </a:lnTo>
                <a:lnTo>
                  <a:pt x="988867" y="299116"/>
                </a:lnTo>
                <a:lnTo>
                  <a:pt x="966620" y="344147"/>
                </a:lnTo>
                <a:lnTo>
                  <a:pt x="938188" y="385769"/>
                </a:lnTo>
                <a:lnTo>
                  <a:pt x="904286" y="423585"/>
                </a:lnTo>
                <a:lnTo>
                  <a:pt x="865631" y="457200"/>
                </a:lnTo>
                <a:lnTo>
                  <a:pt x="828242" y="483682"/>
                </a:lnTo>
                <a:lnTo>
                  <a:pt x="788586" y="506593"/>
                </a:lnTo>
                <a:lnTo>
                  <a:pt x="747050" y="525940"/>
                </a:lnTo>
                <a:lnTo>
                  <a:pt x="704023" y="541732"/>
                </a:lnTo>
                <a:lnTo>
                  <a:pt x="659891" y="553974"/>
                </a:lnTo>
                <a:lnTo>
                  <a:pt x="598598" y="565732"/>
                </a:lnTo>
                <a:lnTo>
                  <a:pt x="536447" y="571500"/>
                </a:lnTo>
                <a:lnTo>
                  <a:pt x="510539" y="571500"/>
                </a:lnTo>
                <a:lnTo>
                  <a:pt x="508480" y="572186"/>
                </a:lnTo>
                <a:lnTo>
                  <a:pt x="511301" y="572262"/>
                </a:lnTo>
                <a:lnTo>
                  <a:pt x="511301" y="579729"/>
                </a:lnTo>
                <a:lnTo>
                  <a:pt x="514349" y="573024"/>
                </a:lnTo>
                <a:lnTo>
                  <a:pt x="515873" y="576071"/>
                </a:lnTo>
                <a:lnTo>
                  <a:pt x="515873" y="581278"/>
                </a:lnTo>
                <a:lnTo>
                  <a:pt x="554577" y="580351"/>
                </a:lnTo>
                <a:lnTo>
                  <a:pt x="599160" y="575806"/>
                </a:lnTo>
                <a:lnTo>
                  <a:pt x="643827" y="567832"/>
                </a:lnTo>
                <a:lnTo>
                  <a:pt x="688116" y="556492"/>
                </a:lnTo>
                <a:lnTo>
                  <a:pt x="731564" y="541849"/>
                </a:lnTo>
                <a:lnTo>
                  <a:pt x="773710" y="523964"/>
                </a:lnTo>
                <a:lnTo>
                  <a:pt x="814090" y="502901"/>
                </a:lnTo>
                <a:lnTo>
                  <a:pt x="852244" y="478721"/>
                </a:lnTo>
                <a:lnTo>
                  <a:pt x="887709" y="451488"/>
                </a:lnTo>
                <a:lnTo>
                  <a:pt x="920022" y="421263"/>
                </a:lnTo>
                <a:lnTo>
                  <a:pt x="948722" y="388109"/>
                </a:lnTo>
                <a:lnTo>
                  <a:pt x="973346" y="352089"/>
                </a:lnTo>
                <a:lnTo>
                  <a:pt x="993432" y="313265"/>
                </a:lnTo>
                <a:lnTo>
                  <a:pt x="1008518" y="271700"/>
                </a:lnTo>
                <a:lnTo>
                  <a:pt x="1011935" y="255988"/>
                </a:lnTo>
                <a:close/>
              </a:path>
              <a:path w="1022350" h="581660">
                <a:moveTo>
                  <a:pt x="515873" y="576071"/>
                </a:moveTo>
                <a:lnTo>
                  <a:pt x="514349" y="573024"/>
                </a:lnTo>
                <a:lnTo>
                  <a:pt x="510539" y="581405"/>
                </a:lnTo>
                <a:lnTo>
                  <a:pt x="513587" y="580643"/>
                </a:lnTo>
                <a:lnTo>
                  <a:pt x="515111" y="578357"/>
                </a:lnTo>
                <a:lnTo>
                  <a:pt x="515873" y="576071"/>
                </a:lnTo>
                <a:close/>
              </a:path>
              <a:path w="1022350" h="581660">
                <a:moveTo>
                  <a:pt x="515873" y="581278"/>
                </a:moveTo>
                <a:lnTo>
                  <a:pt x="515873" y="576071"/>
                </a:lnTo>
                <a:lnTo>
                  <a:pt x="515111" y="578357"/>
                </a:lnTo>
                <a:lnTo>
                  <a:pt x="513587" y="580643"/>
                </a:lnTo>
                <a:lnTo>
                  <a:pt x="510539" y="581405"/>
                </a:lnTo>
                <a:lnTo>
                  <a:pt x="515873" y="581278"/>
                </a:lnTo>
                <a:close/>
              </a:path>
              <a:path w="1022350" h="581660">
                <a:moveTo>
                  <a:pt x="1021841" y="180593"/>
                </a:moveTo>
                <a:lnTo>
                  <a:pt x="1018248" y="133898"/>
                </a:lnTo>
                <a:lnTo>
                  <a:pt x="1008701" y="89764"/>
                </a:lnTo>
                <a:lnTo>
                  <a:pt x="993667" y="48262"/>
                </a:lnTo>
                <a:lnTo>
                  <a:pt x="973615" y="9460"/>
                </a:lnTo>
                <a:lnTo>
                  <a:pt x="967154" y="0"/>
                </a:lnTo>
                <a:lnTo>
                  <a:pt x="955556" y="0"/>
                </a:lnTo>
                <a:lnTo>
                  <a:pt x="958809" y="4306"/>
                </a:lnTo>
                <a:lnTo>
                  <a:pt x="983598" y="49592"/>
                </a:lnTo>
                <a:lnTo>
                  <a:pt x="1001118" y="97830"/>
                </a:lnTo>
                <a:lnTo>
                  <a:pt x="1010765" y="148331"/>
                </a:lnTo>
                <a:lnTo>
                  <a:pt x="1011935" y="200405"/>
                </a:lnTo>
                <a:lnTo>
                  <a:pt x="1011935" y="255988"/>
                </a:lnTo>
                <a:lnTo>
                  <a:pt x="1018142" y="227455"/>
                </a:lnTo>
                <a:lnTo>
                  <a:pt x="1021841" y="180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77169" y="3777996"/>
            <a:ext cx="189467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5933" y="4066031"/>
            <a:ext cx="4476749" cy="514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3839" y="54924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 txBox="1"/>
          <p:nvPr/>
        </p:nvSpPr>
        <p:spPr>
          <a:xfrm>
            <a:off x="807346" y="3802084"/>
            <a:ext cx="9720954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33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OWL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000" spc="-5" dirty="0">
                <a:latin typeface="Verdana"/>
                <a:cs typeface="Verdana"/>
              </a:rPr>
              <a:t>Tres especies de OWL</a:t>
            </a:r>
          </a:p>
          <a:p>
            <a:pPr marL="812800" lvl="1" indent="-342900">
              <a:spcBef>
                <a:spcPts val="11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000" spc="-5" dirty="0">
                <a:latin typeface="Verdana"/>
                <a:cs typeface="Verdana"/>
              </a:rPr>
              <a:t>OWL Lite es el lenguaje más simple (+ fácil de </a:t>
            </a:r>
            <a:r>
              <a:rPr lang="es-EC" sz="2000" spc="-5" dirty="0" smtClean="0">
                <a:latin typeface="Verdana"/>
                <a:cs typeface="Verdana"/>
              </a:rPr>
              <a:t>implementar/menos  </a:t>
            </a:r>
            <a:r>
              <a:rPr lang="es-EC" sz="2000" spc="-5" dirty="0">
                <a:latin typeface="Verdana"/>
                <a:cs typeface="Verdana"/>
              </a:rPr>
              <a:t>expresivo)</a:t>
            </a:r>
          </a:p>
          <a:p>
            <a:pPr marL="812800" lvl="1" indent="-342900">
              <a:spcBef>
                <a:spcPts val="11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000" spc="-5" dirty="0">
                <a:latin typeface="Verdana"/>
                <a:cs typeface="Verdana"/>
              </a:rPr>
              <a:t>OWL DL (+ más expresivo)</a:t>
            </a:r>
          </a:p>
          <a:p>
            <a:pPr marL="812800" lvl="1" indent="-342900">
              <a:spcBef>
                <a:spcPts val="11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000" spc="-5" dirty="0">
                <a:latin typeface="Verdana"/>
                <a:cs typeface="Verdana"/>
              </a:rPr>
              <a:t>OWL Full es una unión de sintaxis OWL y RDF</a:t>
            </a: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000" spc="-5" dirty="0">
                <a:latin typeface="Verdana"/>
                <a:cs typeface="Verdana"/>
              </a:rPr>
              <a:t>OWL permite mayor expresividad que RDF-S.</a:t>
            </a:r>
            <a:endParaRPr sz="20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759" y="276225"/>
            <a:ext cx="8184629" cy="615553"/>
          </a:xfrm>
        </p:spPr>
        <p:txBody>
          <a:bodyPr/>
          <a:lstStyle/>
          <a:p>
            <a:r>
              <a:rPr lang="es-EC" spc="-5" dirty="0"/>
              <a:t>Restricciones de Propiedad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6100" y="1266825"/>
            <a:ext cx="9627248" cy="4801314"/>
          </a:xfrm>
        </p:spPr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 smtClean="0">
                <a:solidFill>
                  <a:schemeClr val="tx1"/>
                </a:solidFill>
              </a:rPr>
              <a:t>Tipos </a:t>
            </a:r>
            <a:r>
              <a:rPr lang="es-EC" sz="2800" spc="-5" dirty="0" smtClean="0"/>
              <a:t>OWL </a:t>
            </a:r>
            <a:r>
              <a:rPr lang="es-EC" sz="2800" spc="-5" dirty="0" err="1" smtClean="0"/>
              <a:t>istingue</a:t>
            </a:r>
            <a:r>
              <a:rPr lang="es-EC" sz="2800" spc="-5" dirty="0" smtClean="0"/>
              <a:t> </a:t>
            </a:r>
            <a:r>
              <a:rPr lang="es-EC" sz="2800" spc="-5" dirty="0"/>
              <a:t>entre las dos opciones </a:t>
            </a:r>
            <a:r>
              <a:rPr lang="es-EC" sz="2800" spc="-5" dirty="0" err="1" smtClean="0"/>
              <a:t>siguient</a:t>
            </a:r>
            <a:endParaRPr lang="es-EC" sz="2800" dirty="0" smtClean="0"/>
          </a:p>
          <a:p>
            <a:pPr marL="755650" lvl="1" indent="-286385">
              <a:spcBef>
                <a:spcPts val="590"/>
              </a:spcBef>
              <a:buFont typeface="Arial" panose="020B0604020202020204" pitchFamily="34" charset="0"/>
              <a:buChar char="–"/>
              <a:tabLst>
                <a:tab pos="756285" algn="l"/>
              </a:tabLst>
            </a:pPr>
            <a:r>
              <a:rPr lang="es-EC" sz="3200" spc="-5" dirty="0" err="1" smtClean="0">
                <a:latin typeface="Verdana"/>
                <a:cs typeface="Verdana"/>
              </a:rPr>
              <a:t>Restriciones</a:t>
            </a:r>
            <a:r>
              <a:rPr lang="es-EC" sz="3200" spc="-5" dirty="0" smtClean="0">
                <a:latin typeface="Verdana"/>
                <a:cs typeface="Verdana"/>
              </a:rPr>
              <a:t> de Valor</a:t>
            </a:r>
          </a:p>
          <a:p>
            <a:pPr lvl="2"/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>
                <a:solidFill>
                  <a:schemeClr val="tx2">
                    <a:lumMod val="75000"/>
                  </a:schemeClr>
                </a:solidFill>
              </a:rPr>
              <a:t>owl:hasValue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 smtClean="0">
                <a:solidFill>
                  <a:schemeClr val="tx2">
                    <a:lumMod val="75000"/>
                  </a:schemeClr>
                </a:solidFill>
              </a:rPr>
              <a:t>owl:allValuesFrom</a:t>
            </a:r>
            <a:r>
              <a:rPr lang="es-EC" sz="3200" dirty="0" smtClean="0">
                <a:solidFill>
                  <a:schemeClr val="tx2">
                    <a:lumMod val="75000"/>
                  </a:schemeClr>
                </a:solidFill>
              </a:rPr>
              <a:t>: cuantificador universal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 smtClean="0">
                <a:solidFill>
                  <a:schemeClr val="tx2">
                    <a:lumMod val="75000"/>
                  </a:schemeClr>
                </a:solidFill>
              </a:rPr>
              <a:t>owl:someValuesFrom</a:t>
            </a:r>
            <a:r>
              <a:rPr lang="es-EC" sz="32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cuantificador </a:t>
            </a:r>
            <a:r>
              <a:rPr lang="es-EC" sz="3200" dirty="0" smtClean="0">
                <a:solidFill>
                  <a:schemeClr val="tx2">
                    <a:lumMod val="75000"/>
                  </a:schemeClr>
                </a:solidFill>
              </a:rPr>
              <a:t>existencial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pPr marL="755650" lvl="1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756285" algn="l"/>
              </a:tabLst>
            </a:pPr>
            <a:r>
              <a:rPr lang="es-EC" sz="3200" spc="-5" dirty="0" smtClean="0">
                <a:latin typeface="Verdana"/>
                <a:cs typeface="Verdana"/>
              </a:rPr>
              <a:t>Restricciones </a:t>
            </a:r>
            <a:r>
              <a:rPr lang="es-EC" sz="3200" spc="-5" dirty="0">
                <a:latin typeface="Verdana"/>
                <a:cs typeface="Verdana"/>
              </a:rPr>
              <a:t>de </a:t>
            </a:r>
            <a:r>
              <a:rPr lang="es-EC" sz="3200" spc="-5" dirty="0" err="1" smtClean="0">
                <a:latin typeface="Verdana"/>
                <a:cs typeface="Verdana"/>
              </a:rPr>
              <a:t>Cardinalidad</a:t>
            </a:r>
            <a:endParaRPr lang="es-EC" sz="3200" spc="-5" dirty="0" smtClean="0">
              <a:latin typeface="Verdana"/>
              <a:cs typeface="Verdana"/>
            </a:endParaRPr>
          </a:p>
          <a:p>
            <a:pPr lvl="2"/>
            <a:r>
              <a:rPr lang="es-EC" sz="3200" dirty="0" smtClean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>
                <a:solidFill>
                  <a:schemeClr val="tx2">
                    <a:lumMod val="75000"/>
                  </a:schemeClr>
                </a:solidFill>
              </a:rPr>
              <a:t>owl:cardinality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>
                <a:solidFill>
                  <a:schemeClr val="tx2">
                    <a:lumMod val="75000"/>
                  </a:schemeClr>
                </a:solidFill>
              </a:rPr>
              <a:t>owl:minCardinality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s-EC" sz="3200" dirty="0">
                <a:solidFill>
                  <a:schemeClr val="tx2">
                    <a:lumMod val="75000"/>
                  </a:schemeClr>
                </a:solidFill>
              </a:rPr>
              <a:t>○ </a:t>
            </a:r>
            <a:r>
              <a:rPr lang="es-EC" sz="3200" dirty="0" err="1">
                <a:solidFill>
                  <a:schemeClr val="tx2">
                    <a:lumMod val="75000"/>
                  </a:schemeClr>
                </a:solidFill>
              </a:rPr>
              <a:t>owl:maxCardinality</a:t>
            </a:r>
            <a:endParaRPr lang="es-EC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459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918" y="482420"/>
            <a:ext cx="878484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Restricciones </a:t>
            </a:r>
            <a:r>
              <a:rPr sz="3200" spc="-5" dirty="0" smtClean="0"/>
              <a:t>Prop</a:t>
            </a:r>
            <a:r>
              <a:rPr lang="es-EC" sz="3200" spc="-5" dirty="0" err="1" smtClean="0"/>
              <a:t>iedad</a:t>
            </a:r>
            <a:r>
              <a:rPr sz="3200" spc="-5" dirty="0" smtClean="0"/>
              <a:t>:</a:t>
            </a:r>
            <a:r>
              <a:rPr sz="3200" spc="90" dirty="0" smtClean="0"/>
              <a:t> </a:t>
            </a:r>
            <a:r>
              <a:rPr sz="3200" b="0" spc="-5" dirty="0">
                <a:latin typeface="Verdana"/>
                <a:cs typeface="Verdana"/>
              </a:rPr>
              <a:t>allValuesFrom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4334" y="1292605"/>
            <a:ext cx="10054966" cy="5129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</a:t>
            </a:r>
            <a:r>
              <a:rPr sz="2500" spc="-5" dirty="0" smtClean="0">
                <a:latin typeface="Verdana"/>
                <a:cs typeface="Verdana"/>
              </a:rPr>
              <a:t>:</a:t>
            </a:r>
            <a:r>
              <a:rPr lang="es-EC" sz="2500" spc="-5" dirty="0" smtClean="0">
                <a:latin typeface="Verdana"/>
                <a:cs typeface="Verdana"/>
              </a:rPr>
              <a:t> Expresar el conjunto de padres que solo tienen hijas</a:t>
            </a:r>
          </a:p>
          <a:p>
            <a:pPr marL="469265" lvl="1">
              <a:spcBef>
                <a:spcPts val="100"/>
              </a:spcBef>
              <a:tabLst>
                <a:tab pos="354965" algn="l"/>
                <a:tab pos="355600" algn="l"/>
              </a:tabLst>
            </a:pPr>
            <a:endParaRPr lang="en-US" altLang="es-EC" sz="2800" dirty="0" smtClean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marL="469265" lvl="1"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lang="en-US" altLang="es-EC" sz="2800" dirty="0" err="1" smtClean="0">
                <a:latin typeface="Tahoma" panose="020B0604030504040204" pitchFamily="34" charset="0"/>
                <a:sym typeface="Symbol" panose="05050102010706020507" pitchFamily="18" charset="2"/>
              </a:rPr>
              <a:t>PadresConSoloHijas</a:t>
            </a:r>
            <a:r>
              <a:rPr lang="en-US" altLang="es-EC" sz="2800" dirty="0" smtClean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s-EC" sz="3200" dirty="0" smtClean="0">
                <a:solidFill>
                  <a:schemeClr val="tx2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⊑</a:t>
            </a:r>
            <a:r>
              <a:rPr lang="en-US" altLang="es-EC" sz="2800" dirty="0" smtClean="0">
                <a:latin typeface="Tahoma" panose="020B0604030504040204" pitchFamily="34" charset="0"/>
              </a:rPr>
              <a:t> Persona </a:t>
            </a:r>
            <a:r>
              <a:rPr lang="ru-RU" altLang="es-EC" sz="3200" dirty="0" smtClean="0">
                <a:latin typeface="Tahoma" panose="020B0604030504040204" pitchFamily="34" charset="0"/>
              </a:rPr>
              <a:t>⊓</a:t>
            </a:r>
            <a:r>
              <a:rPr lang="en-US" altLang="es-EC" sz="2800" dirty="0" smtClean="0">
                <a:latin typeface="Tahoma" panose="020B0604030504040204" pitchFamily="34" charset="0"/>
              </a:rPr>
              <a:t> </a:t>
            </a:r>
            <a:r>
              <a:rPr lang="en-US" altLang="es-EC" sz="2800" b="1" dirty="0" smtClean="0">
                <a:solidFill>
                  <a:srgbClr val="7030A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</a:t>
            </a:r>
            <a:r>
              <a:rPr lang="en-US" altLang="es-EC" sz="2800" dirty="0" err="1" smtClean="0">
                <a:solidFill>
                  <a:srgbClr val="C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tieneHijo</a:t>
            </a:r>
            <a:r>
              <a:rPr lang="en-US" altLang="es-EC" sz="2800" dirty="0" err="1" smtClean="0">
                <a:latin typeface="Tahoma" panose="020B0604030504040204" pitchFamily="34" charset="0"/>
                <a:sym typeface="Symbol" panose="05050102010706020507" pitchFamily="18" charset="2"/>
              </a:rPr>
              <a:t>.Mujer</a:t>
            </a:r>
            <a:endParaRPr lang="en-US" altLang="es-EC" sz="2800" dirty="0" smtClean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marL="469265" lvl="1">
              <a:spcBef>
                <a:spcPts val="100"/>
              </a:spcBef>
              <a:tabLst>
                <a:tab pos="354965" algn="l"/>
                <a:tab pos="355600" algn="l"/>
              </a:tabLst>
            </a:pPr>
            <a:endParaRPr lang="en-US" altLang="es-EC" sz="28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owl:Class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rdf:ID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</a:t>
            </a:r>
            <a:r>
              <a:rPr lang="en-US" altLang="es-EC" sz="2400" dirty="0" smtClean="0"/>
              <a:t>“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PadresConSoloHijas</a:t>
            </a:r>
            <a:r>
              <a:rPr lang="en-US" altLang="es-EC" sz="2400" dirty="0" smtClean="0">
                <a:latin typeface="Courier New" panose="02070309020205020404" pitchFamily="49" charset="0"/>
              </a:rPr>
              <a:t>"&gt;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</a:t>
            </a:r>
            <a:r>
              <a:rPr lang="en-US" altLang="es-EC" sz="2400" dirty="0" err="1" smtClean="0">
                <a:solidFill>
                  <a:schemeClr val="tx2"/>
                </a:solidFill>
                <a:latin typeface="Courier New" panose="02070309020205020404" pitchFamily="49" charset="0"/>
              </a:rPr>
              <a:t>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="#Persona" /&gt;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owl:Restriction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</a:t>
            </a:r>
            <a:r>
              <a:rPr lang="en-US" altLang="es-EC" sz="2400" dirty="0" err="1" smtClean="0">
                <a:solidFill>
                  <a:srgbClr val="C00000"/>
                </a:solidFill>
                <a:latin typeface="Courier New" panose="02070309020205020404" pitchFamily="49" charset="0"/>
              </a:rPr>
              <a:t>onProperty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</a:t>
            </a:r>
            <a:r>
              <a:rPr lang="en-US" altLang="es-EC" sz="2400" dirty="0" err="1" smtClean="0">
                <a:solidFill>
                  <a:srgbClr val="C00000"/>
                </a:solidFill>
                <a:latin typeface="Courier New" panose="02070309020205020404" pitchFamily="49" charset="0"/>
              </a:rPr>
              <a:t>tieneHijo</a:t>
            </a:r>
            <a:r>
              <a:rPr lang="en-US" altLang="es-EC" sz="2400" dirty="0" smtClean="0">
                <a:latin typeface="Courier New" panose="02070309020205020404" pitchFamily="49" charset="0"/>
              </a:rPr>
              <a:t>"/&gt;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</a:t>
            </a:r>
            <a:r>
              <a:rPr lang="en-US" altLang="es-EC" sz="2800" dirty="0" err="1">
                <a:solidFill>
                  <a:srgbClr val="7030A0"/>
                </a:solidFill>
                <a:latin typeface="Tahoma" panose="020B0604030504040204" pitchFamily="34" charset="0"/>
              </a:rPr>
              <a:t>allValuesFrom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Mujer</a:t>
            </a:r>
            <a:r>
              <a:rPr lang="en-US" altLang="es-EC" sz="2400" dirty="0" smtClean="0">
                <a:latin typeface="Courier New" panose="02070309020205020404" pitchFamily="49" charset="0"/>
              </a:rPr>
              <a:t>"/&gt;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owl:Restriction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...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owl:Class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73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494030"/>
            <a:ext cx="1059179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Restricciones de Propiedad</a:t>
            </a:r>
            <a:r>
              <a:rPr sz="3200" spc="-5" dirty="0" smtClean="0"/>
              <a:t>:</a:t>
            </a:r>
            <a:r>
              <a:rPr sz="3200" spc="90" dirty="0" smtClean="0"/>
              <a:t> </a:t>
            </a:r>
            <a:r>
              <a:rPr sz="3200" b="0" spc="-10" dirty="0">
                <a:latin typeface="Verdana"/>
                <a:cs typeface="Verdana"/>
              </a:rPr>
              <a:t>someValuesFrom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4335" y="1292605"/>
            <a:ext cx="9839065" cy="481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</a:t>
            </a:r>
            <a:r>
              <a:rPr sz="2500" dirty="0" smtClean="0">
                <a:latin typeface="Verdana"/>
                <a:cs typeface="Verdana"/>
              </a:rPr>
              <a:t>:</a:t>
            </a:r>
            <a:r>
              <a:rPr lang="es-EC" sz="2500" dirty="0" smtClean="0">
                <a:latin typeface="Verdana"/>
                <a:cs typeface="Verdana"/>
              </a:rPr>
              <a:t> Expresar que una Madre es una Mujer que tiene un hijo</a:t>
            </a:r>
            <a:r>
              <a:rPr lang="en-US" altLang="es-EC" sz="2800" dirty="0" smtClean="0"/>
              <a:t> (</a:t>
            </a:r>
            <a:r>
              <a:rPr lang="en-US" altLang="es-EC" sz="2800" dirty="0" err="1" smtClean="0"/>
              <a:t>alguna</a:t>
            </a:r>
            <a:r>
              <a:rPr lang="en-US" altLang="es-EC" sz="2800" dirty="0" smtClean="0"/>
              <a:t> Persona)</a:t>
            </a:r>
          </a:p>
          <a:p>
            <a:pPr marL="354965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es-EC" sz="2800" dirty="0"/>
          </a:p>
          <a:p>
            <a:pPr marL="469265" lvl="1"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lang="en-US" altLang="es-EC" sz="2800" dirty="0" smtClean="0">
                <a:latin typeface="Tahoma" panose="020B0604030504040204" pitchFamily="34" charset="0"/>
                <a:sym typeface="Symbol" panose="05050102010706020507" pitchFamily="18" charset="2"/>
              </a:rPr>
              <a:t>Madre </a:t>
            </a:r>
            <a:r>
              <a:rPr lang="en-US" altLang="es-EC" sz="2800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⊑</a:t>
            </a:r>
            <a:r>
              <a:rPr lang="en-US" altLang="es-EC" sz="2800" dirty="0" smtClean="0">
                <a:latin typeface="Tahoma" panose="020B0604030504040204" pitchFamily="34" charset="0"/>
              </a:rPr>
              <a:t> </a:t>
            </a:r>
            <a:r>
              <a:rPr lang="en-US" altLang="es-EC" sz="2800" dirty="0" err="1" smtClean="0">
                <a:latin typeface="Tahoma" panose="020B0604030504040204" pitchFamily="34" charset="0"/>
              </a:rPr>
              <a:t>Mujer</a:t>
            </a:r>
            <a:r>
              <a:rPr lang="en-US" altLang="es-EC" sz="2800" dirty="0" smtClean="0">
                <a:latin typeface="Tahoma" panose="020B0604030504040204" pitchFamily="34" charset="0"/>
              </a:rPr>
              <a:t> </a:t>
            </a:r>
            <a:r>
              <a:rPr lang="ru-RU" altLang="es-EC" sz="2800" dirty="0" smtClean="0">
                <a:latin typeface="Tahoma" panose="020B0604030504040204" pitchFamily="34" charset="0"/>
              </a:rPr>
              <a:t>⊓</a:t>
            </a:r>
            <a:r>
              <a:rPr lang="en-US" altLang="es-EC" sz="2800" dirty="0" smtClean="0">
                <a:latin typeface="Tahoma" panose="020B0604030504040204" pitchFamily="34" charset="0"/>
              </a:rPr>
              <a:t> </a:t>
            </a:r>
            <a:r>
              <a:rPr lang="en-US" altLang="es-EC" sz="2800" dirty="0" smtClean="0">
                <a:latin typeface="Tahoma" panose="020B0604030504040204" pitchFamily="34" charset="0"/>
                <a:sym typeface="Symbol" panose="05050102010706020507" pitchFamily="18" charset="2"/>
              </a:rPr>
              <a:t></a:t>
            </a:r>
            <a:r>
              <a:rPr lang="en-US" altLang="es-EC" sz="2800" dirty="0" err="1" smtClean="0">
                <a:latin typeface="Tahoma" panose="020B0604030504040204" pitchFamily="34" charset="0"/>
                <a:sym typeface="Symbol" panose="05050102010706020507" pitchFamily="18" charset="2"/>
              </a:rPr>
              <a:t>tieneHijo.Persona</a:t>
            </a:r>
            <a:endParaRPr lang="en-US" altLang="es-EC" sz="2800" dirty="0" smtClean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marL="469265" lvl="1">
              <a:spcBef>
                <a:spcPts val="100"/>
              </a:spcBef>
              <a:tabLst>
                <a:tab pos="354965" algn="l"/>
                <a:tab pos="355600" algn="l"/>
              </a:tabLst>
            </a:pPr>
            <a:endParaRPr lang="en-US" altLang="es-EC" sz="28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owl:Class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rdf:ID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</a:t>
            </a:r>
            <a:r>
              <a:rPr lang="en-US" altLang="es-EC" sz="2400" dirty="0" smtClean="0"/>
              <a:t>“</a:t>
            </a:r>
            <a:r>
              <a:rPr lang="en-US" altLang="es-EC" sz="2400" dirty="0" smtClean="0">
                <a:latin typeface="Courier New" panose="02070309020205020404" pitchFamily="49" charset="0"/>
              </a:rPr>
              <a:t>Madre"&gt;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</a:t>
            </a:r>
            <a:r>
              <a:rPr lang="en-US" altLang="es-EC" sz="2400" dirty="0" err="1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Mujer</a:t>
            </a:r>
            <a:r>
              <a:rPr lang="en-US" altLang="es-EC" sz="2400" dirty="0" smtClean="0">
                <a:latin typeface="Courier New" panose="02070309020205020404" pitchFamily="49" charset="0"/>
              </a:rPr>
              <a:t>" /&gt;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owl:Restriction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owl:onProperty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tieneHijo</a:t>
            </a:r>
            <a:r>
              <a:rPr lang="en-US" altLang="es-EC" sz="2400" dirty="0" smtClean="0">
                <a:latin typeface="Courier New" panose="02070309020205020404" pitchFamily="49" charset="0"/>
              </a:rPr>
              <a:t>"/&gt;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  &lt;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owl:someValuesFrom</a:t>
            </a:r>
            <a:r>
              <a:rPr lang="en-US" altLang="es-EC" sz="2400" dirty="0" smtClean="0">
                <a:latin typeface="Courier New" panose="02070309020205020404" pitchFamily="49" charset="0"/>
              </a:rPr>
              <a:t> 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rdf:resource</a:t>
            </a:r>
            <a:r>
              <a:rPr lang="en-US" altLang="es-EC" sz="2400" dirty="0" smtClean="0">
                <a:latin typeface="Courier New" panose="02070309020205020404" pitchFamily="49" charset="0"/>
              </a:rPr>
              <a:t>="#Persona"/&gt;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  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owl:Restriction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  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rdfs:subClassOf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s-EC" sz="2400" dirty="0" smtClean="0">
                <a:latin typeface="Courier New" panose="02070309020205020404" pitchFamily="49" charset="0"/>
              </a:rPr>
              <a:t>&lt;/</a:t>
            </a:r>
            <a:r>
              <a:rPr lang="en-US" altLang="es-EC" sz="2400" dirty="0" err="1" smtClean="0">
                <a:latin typeface="Courier New" panose="02070309020205020404" pitchFamily="49" charset="0"/>
              </a:rPr>
              <a:t>owl:Class</a:t>
            </a:r>
            <a:r>
              <a:rPr lang="en-US" altLang="es-EC" sz="2400" dirty="0" smtClean="0">
                <a:latin typeface="Courier New" panose="02070309020205020404" pitchFamily="49" charset="0"/>
              </a:rPr>
              <a:t>&gt;</a:t>
            </a:r>
            <a:endParaRPr lang="en-US" altLang="es-EC" sz="1050" dirty="0" smtClean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6861" y="494030"/>
            <a:ext cx="921638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smtClean="0"/>
              <a:t>Restricciones de Propiedad</a:t>
            </a:r>
            <a:r>
              <a:rPr sz="3200" spc="-5" dirty="0" smtClean="0"/>
              <a:t>:</a:t>
            </a:r>
            <a:r>
              <a:rPr sz="3200" spc="70" dirty="0" smtClean="0"/>
              <a:t> </a:t>
            </a:r>
            <a:r>
              <a:rPr sz="3200" b="0" spc="-10" dirty="0">
                <a:latin typeface="Verdana"/>
                <a:cs typeface="Verdana"/>
              </a:rPr>
              <a:t>hasValue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335" y="1291843"/>
            <a:ext cx="9292965" cy="436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es-EC" sz="2500" spc="-5" dirty="0">
                <a:latin typeface="Verdana"/>
                <a:cs typeface="Verdana"/>
              </a:rPr>
              <a:t>Permite definir clases </a:t>
            </a:r>
            <a:r>
              <a:rPr lang="es-EC" sz="2500" spc="-5" dirty="0" smtClean="0">
                <a:latin typeface="Verdana"/>
                <a:cs typeface="Verdana"/>
              </a:rPr>
              <a:t>basadas </a:t>
            </a:r>
            <a:r>
              <a:rPr lang="es-EC" sz="2500" spc="-5" dirty="0">
                <a:latin typeface="Verdana"/>
                <a:cs typeface="Verdana"/>
              </a:rPr>
              <a:t>en la </a:t>
            </a:r>
            <a:r>
              <a:rPr lang="es-EC" sz="2500" spc="-5" dirty="0" smtClean="0">
                <a:latin typeface="Verdana"/>
                <a:cs typeface="Verdana"/>
              </a:rPr>
              <a:t>existencia </a:t>
            </a:r>
            <a:r>
              <a:rPr lang="es-EC" sz="2500" spc="-5" dirty="0">
                <a:latin typeface="Verdana"/>
                <a:cs typeface="Verdana"/>
              </a:rPr>
              <a:t>de valores de propiedad particulares</a:t>
            </a:r>
            <a:endParaRPr sz="2500" spc="-5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>
                <a:latin typeface="Verdana"/>
                <a:cs typeface="Verdana"/>
              </a:rPr>
              <a:t>Ejemplo</a:t>
            </a:r>
            <a:r>
              <a:rPr sz="2500" spc="-5" dirty="0">
                <a:latin typeface="Verdana"/>
                <a:cs typeface="Verdana"/>
              </a:rPr>
              <a:t>:</a:t>
            </a:r>
            <a:endParaRPr lang="es-EC" sz="2500" spc="-5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4965" algn="l"/>
                <a:tab pos="355600" algn="l"/>
              </a:tabLst>
            </a:pPr>
            <a:endParaRPr lang="es-EC" sz="2500" dirty="0">
              <a:latin typeface="Verdana"/>
              <a:cs typeface="Verdana"/>
            </a:endParaRP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owl:Class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rdfs:subClassOf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  <a:r>
              <a:rPr lang="es-EC" sz="2400" dirty="0" err="1">
                <a:latin typeface="Courier New" panose="02070309020205020404" pitchFamily="49" charset="0"/>
              </a:rPr>
              <a:t>rdf:resource</a:t>
            </a:r>
            <a:r>
              <a:rPr lang="es-EC" sz="2400" dirty="0" smtClean="0">
                <a:latin typeface="Courier New" panose="02070309020205020404" pitchFamily="49" charset="0"/>
              </a:rPr>
              <a:t>="#</a:t>
            </a:r>
            <a:r>
              <a:rPr lang="es-EC" sz="2400" dirty="0" err="1" smtClean="0">
                <a:latin typeface="Courier New" panose="02070309020205020404" pitchFamily="49" charset="0"/>
              </a:rPr>
              <a:t>CursoFisica</a:t>
            </a:r>
            <a:r>
              <a:rPr lang="es-EC" sz="2400" dirty="0" smtClean="0">
                <a:latin typeface="Courier New" panose="02070309020205020404" pitchFamily="49" charset="0"/>
              </a:rPr>
              <a:t>”/&gt;</a:t>
            </a:r>
            <a:endParaRPr lang="es-EC" sz="24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rdfs:subClassOf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owl:Restriction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owl:onProperty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rdf:resource</a:t>
            </a:r>
            <a:r>
              <a:rPr lang="es-EC" sz="2400" dirty="0">
                <a:latin typeface="Courier New" panose="02070309020205020404" pitchFamily="49" charset="0"/>
              </a:rPr>
              <a:t>= </a:t>
            </a:r>
            <a:r>
              <a:rPr lang="es-EC" sz="2400" dirty="0" smtClean="0">
                <a:latin typeface="Courier New" panose="02070309020205020404" pitchFamily="49" charset="0"/>
              </a:rPr>
              <a:t>"#</a:t>
            </a:r>
            <a:r>
              <a:rPr lang="es-EC" sz="2400" dirty="0" err="1" smtClean="0">
                <a:latin typeface="Courier New" panose="02070309020205020404" pitchFamily="49" charset="0"/>
              </a:rPr>
              <a:t>esTomadoPor</a:t>
            </a:r>
            <a:r>
              <a:rPr lang="es-EC" sz="2400" dirty="0" smtClean="0">
                <a:latin typeface="Courier New" panose="02070309020205020404" pitchFamily="49" charset="0"/>
              </a:rPr>
              <a:t>"/&gt;</a:t>
            </a:r>
            <a:endParaRPr lang="es-EC" sz="24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</a:t>
            </a:r>
            <a:r>
              <a:rPr lang="es-EC" sz="2400" dirty="0" err="1">
                <a:latin typeface="Courier New" panose="02070309020205020404" pitchFamily="49" charset="0"/>
              </a:rPr>
              <a:t>owl:hasValue</a:t>
            </a:r>
            <a:r>
              <a:rPr lang="es-EC" sz="2400" dirty="0">
                <a:latin typeface="Courier New" panose="02070309020205020404" pitchFamily="49" charset="0"/>
              </a:rPr>
              <a:t> </a:t>
            </a:r>
            <a:r>
              <a:rPr lang="es-EC" sz="2400" dirty="0" err="1">
                <a:latin typeface="Courier New" panose="02070309020205020404" pitchFamily="49" charset="0"/>
              </a:rPr>
              <a:t>rdf:resource</a:t>
            </a:r>
            <a:r>
              <a:rPr lang="es-EC" sz="2400" dirty="0">
                <a:latin typeface="Courier New" panose="02070309020205020404" pitchFamily="49" charset="0"/>
              </a:rPr>
              <a:t>= "#949352"/&gt;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&lt;/</a:t>
            </a:r>
            <a:r>
              <a:rPr lang="es-EC" sz="2400" dirty="0" err="1">
                <a:latin typeface="Courier New" panose="02070309020205020404" pitchFamily="49" charset="0"/>
              </a:rPr>
              <a:t>owl:Restriction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&lt;/</a:t>
            </a:r>
            <a:r>
              <a:rPr lang="es-EC" sz="2400" dirty="0" err="1">
                <a:latin typeface="Courier New" panose="02070309020205020404" pitchFamily="49" charset="0"/>
              </a:rPr>
              <a:t>rdfs:subClassOf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</a:p>
          <a:p>
            <a:pPr lvl="1">
              <a:lnSpc>
                <a:spcPct val="80000"/>
              </a:lnSpc>
            </a:pPr>
            <a:r>
              <a:rPr lang="es-EC" sz="2400" dirty="0">
                <a:latin typeface="Courier New" panose="02070309020205020404" pitchFamily="49" charset="0"/>
              </a:rPr>
              <a:t>&lt;/</a:t>
            </a:r>
            <a:r>
              <a:rPr lang="es-EC" sz="2400" dirty="0" err="1">
                <a:latin typeface="Courier New" panose="02070309020205020404" pitchFamily="49" charset="0"/>
              </a:rPr>
              <a:t>owl:Class</a:t>
            </a:r>
            <a:r>
              <a:rPr lang="es-EC" sz="2400" dirty="0">
                <a:latin typeface="Courier New" panose="02070309020205020404" pitchFamily="49" charset="0"/>
              </a:rPr>
              <a:t>&gt;</a:t>
            </a:r>
            <a:endParaRPr sz="2400" dirty="0">
              <a:latin typeface="Courier New" panose="02070309020205020404" pitchFamily="49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111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1" y="76200"/>
                </a:lnTo>
                <a:lnTo>
                  <a:pt x="1981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E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92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149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207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64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C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321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379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60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17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AF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475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32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90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571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8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628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7F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686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4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43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6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800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8582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5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839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8968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4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954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011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3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0690" y="6825995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19" h="76200">
                <a:moveTo>
                  <a:pt x="0" y="76200"/>
                </a:moveTo>
                <a:lnTo>
                  <a:pt x="19812" y="76200"/>
                </a:lnTo>
                <a:lnTo>
                  <a:pt x="19812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5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0502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3" y="76200"/>
                </a:lnTo>
                <a:lnTo>
                  <a:pt x="20573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1076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1650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1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2224" y="6825995"/>
            <a:ext cx="20955" cy="76200"/>
          </a:xfrm>
          <a:custGeom>
            <a:avLst/>
            <a:gdLst/>
            <a:ahLst/>
            <a:cxnLst/>
            <a:rect l="l" t="t" r="r" b="b"/>
            <a:pathLst>
              <a:path w="20955" h="76200">
                <a:moveTo>
                  <a:pt x="0" y="76200"/>
                </a:moveTo>
                <a:lnTo>
                  <a:pt x="20574" y="76200"/>
                </a:lnTo>
                <a:lnTo>
                  <a:pt x="20574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0F3F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644" y="494030"/>
            <a:ext cx="942060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/>
              <a:t>Restricciones de Propiedad:</a:t>
            </a:r>
            <a:r>
              <a:rPr lang="es-EC" sz="3200" spc="70" dirty="0"/>
              <a:t> </a:t>
            </a:r>
            <a:r>
              <a:rPr sz="3200" spc="85" dirty="0" smtClean="0"/>
              <a:t> </a:t>
            </a:r>
            <a:r>
              <a:rPr sz="3200" b="0" spc="-10" dirty="0" err="1" smtClean="0">
                <a:latin typeface="Verdana"/>
                <a:cs typeface="Verdana"/>
              </a:rPr>
              <a:t>cardinali</a:t>
            </a:r>
            <a:r>
              <a:rPr lang="es-EC" sz="3200" b="0" spc="-10" dirty="0" smtClean="0">
                <a:latin typeface="Verdana"/>
                <a:cs typeface="Verdana"/>
              </a:rPr>
              <a:t>dad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 txBox="1"/>
          <p:nvPr/>
        </p:nvSpPr>
        <p:spPr>
          <a:xfrm>
            <a:off x="472573" y="1199809"/>
            <a:ext cx="9685020" cy="568245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736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737235" algn="l"/>
              </a:tabLst>
            </a:pPr>
            <a:r>
              <a:rPr sz="2800" dirty="0" err="1" smtClean="0">
                <a:latin typeface="Verdana"/>
                <a:cs typeface="Verdana"/>
              </a:rPr>
              <a:t>Defini</a:t>
            </a:r>
            <a:r>
              <a:rPr lang="es-EC" sz="2800" dirty="0" err="1" smtClean="0">
                <a:latin typeface="Verdana"/>
                <a:cs typeface="Verdana"/>
              </a:rPr>
              <a:t>ción</a:t>
            </a:r>
            <a:r>
              <a:rPr lang="es-EC" sz="2800" dirty="0" smtClean="0">
                <a:latin typeface="Verdana"/>
                <a:cs typeface="Verdana"/>
              </a:rPr>
              <a:t> de </a:t>
            </a:r>
            <a:r>
              <a:rPr sz="2800" b="1" dirty="0" err="1" smtClean="0">
                <a:latin typeface="Verdana"/>
                <a:cs typeface="Verdana"/>
              </a:rPr>
              <a:t>cardinali</a:t>
            </a:r>
            <a:r>
              <a:rPr lang="es-EC" sz="2800" b="1" dirty="0" smtClean="0">
                <a:latin typeface="Verdana"/>
                <a:cs typeface="Verdana"/>
              </a:rPr>
              <a:t>dad</a:t>
            </a:r>
            <a:r>
              <a:rPr sz="2800" dirty="0" smtClean="0">
                <a:latin typeface="Verdana"/>
                <a:cs typeface="Verdana"/>
              </a:rPr>
              <a:t>:</a:t>
            </a:r>
            <a:endParaRPr sz="2800" dirty="0">
              <a:latin typeface="Verdana"/>
              <a:cs typeface="Verdana"/>
            </a:endParaRPr>
          </a:p>
          <a:p>
            <a:pPr marL="1137285" marR="773430" indent="-28575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Verdana"/>
                <a:cs typeface="Verdana"/>
              </a:rPr>
              <a:t>– </a:t>
            </a:r>
            <a:r>
              <a:rPr lang="es-EC" sz="2400" dirty="0" smtClean="0">
                <a:latin typeface="Verdana"/>
                <a:cs typeface="Verdana"/>
              </a:rPr>
              <a:t>el numero de ocurrencias</a:t>
            </a:r>
            <a:r>
              <a:rPr sz="2400" dirty="0" smtClean="0">
                <a:latin typeface="Verdana"/>
                <a:cs typeface="Verdana"/>
              </a:rPr>
              <a:t>, </a:t>
            </a:r>
            <a:r>
              <a:rPr lang="es-EC" sz="2400" dirty="0" smtClean="0">
                <a:latin typeface="Verdana"/>
                <a:cs typeface="Verdana"/>
              </a:rPr>
              <a:t>ya sea </a:t>
            </a:r>
            <a:r>
              <a:rPr sz="2400" b="1" spc="-5" dirty="0" smtClean="0">
                <a:latin typeface="Verdana"/>
                <a:cs typeface="Verdana"/>
              </a:rPr>
              <a:t>maxim</a:t>
            </a:r>
            <a:r>
              <a:rPr lang="es-EC" sz="2400" b="1" spc="-5" dirty="0" smtClean="0">
                <a:latin typeface="Verdana"/>
                <a:cs typeface="Verdana"/>
              </a:rPr>
              <a:t>o</a:t>
            </a:r>
            <a:r>
              <a:rPr sz="2400" b="1" spc="-5" dirty="0" smtClean="0">
                <a:latin typeface="Verdana"/>
                <a:cs typeface="Verdana"/>
              </a:rPr>
              <a:t>  </a:t>
            </a:r>
            <a:r>
              <a:rPr sz="2400" spc="-5" dirty="0" smtClean="0">
                <a:latin typeface="Verdana"/>
                <a:cs typeface="Verdana"/>
              </a:rPr>
              <a:t>(</a:t>
            </a:r>
            <a:r>
              <a:rPr lang="es-EC" sz="2400" spc="-5" dirty="0" err="1">
                <a:solidFill>
                  <a:srgbClr val="00279F"/>
                </a:solidFill>
                <a:latin typeface="Verdana"/>
                <a:cs typeface="Verdana"/>
              </a:rPr>
              <a:t>owl</a:t>
            </a:r>
            <a:r>
              <a:rPr lang="es-EC" sz="2400" spc="-5" dirty="0">
                <a:solidFill>
                  <a:srgbClr val="00279F"/>
                </a:solidFill>
                <a:latin typeface="Verdana"/>
                <a:cs typeface="Verdana"/>
              </a:rPr>
              <a:t>:</a:t>
            </a:r>
            <a:r>
              <a:rPr sz="2400" spc="-5" dirty="0" err="1" smtClean="0">
                <a:solidFill>
                  <a:srgbClr val="00279F"/>
                </a:solidFill>
                <a:latin typeface="Verdana"/>
                <a:cs typeface="Verdana"/>
              </a:rPr>
              <a:t>maxCardinality</a:t>
            </a:r>
            <a:r>
              <a:rPr sz="2400" spc="-5" dirty="0">
                <a:latin typeface="Verdana"/>
                <a:cs typeface="Verdana"/>
              </a:rPr>
              <a:t>) </a:t>
            </a:r>
            <a:r>
              <a:rPr sz="2400" dirty="0" smtClean="0">
                <a:latin typeface="Verdana"/>
                <a:cs typeface="Verdana"/>
              </a:rPr>
              <a:t>o </a:t>
            </a:r>
            <a:r>
              <a:rPr sz="2400" b="1" spc="-5" dirty="0" smtClean="0">
                <a:latin typeface="Verdana"/>
                <a:cs typeface="Verdana"/>
              </a:rPr>
              <a:t>minim</a:t>
            </a:r>
            <a:r>
              <a:rPr lang="es-EC" sz="2400" b="1" spc="-5" dirty="0" smtClean="0">
                <a:latin typeface="Verdana"/>
                <a:cs typeface="Verdana"/>
              </a:rPr>
              <a:t>o</a:t>
            </a:r>
            <a:r>
              <a:rPr sz="2400" b="1" spc="-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(</a:t>
            </a:r>
            <a:r>
              <a:rPr lang="es-EC" sz="2400" spc="-5" dirty="0" err="1">
                <a:solidFill>
                  <a:srgbClr val="00279F"/>
                </a:solidFill>
                <a:latin typeface="Verdana"/>
                <a:cs typeface="Verdana"/>
              </a:rPr>
              <a:t>owl</a:t>
            </a:r>
            <a:r>
              <a:rPr lang="es-EC" sz="2400" spc="-5" dirty="0">
                <a:solidFill>
                  <a:srgbClr val="00279F"/>
                </a:solidFill>
                <a:latin typeface="Verdana"/>
                <a:cs typeface="Verdana"/>
              </a:rPr>
              <a:t>:</a:t>
            </a:r>
            <a:r>
              <a:rPr sz="2400" spc="-5" dirty="0" err="1" smtClean="0">
                <a:solidFill>
                  <a:srgbClr val="00279F"/>
                </a:solidFill>
                <a:latin typeface="Verdana"/>
                <a:cs typeface="Verdana"/>
              </a:rPr>
              <a:t>minCardinality</a:t>
            </a:r>
            <a:r>
              <a:rPr sz="2400" spc="-5" dirty="0">
                <a:latin typeface="Verdana"/>
                <a:cs typeface="Verdana"/>
              </a:rPr>
              <a:t>) </a:t>
            </a:r>
            <a:r>
              <a:rPr sz="2400" dirty="0" smtClean="0">
                <a:latin typeface="Verdana"/>
                <a:cs typeface="Verdana"/>
              </a:rPr>
              <a:t>o  </a:t>
            </a:r>
            <a:r>
              <a:rPr sz="2400" b="1" spc="-5" dirty="0" smtClean="0">
                <a:latin typeface="Verdana"/>
                <a:cs typeface="Verdana"/>
              </a:rPr>
              <a:t>exact</a:t>
            </a:r>
            <a:r>
              <a:rPr lang="es-EC" sz="2400" b="1" spc="-5" dirty="0" smtClean="0">
                <a:latin typeface="Verdana"/>
                <a:cs typeface="Verdana"/>
              </a:rPr>
              <a:t>o</a:t>
            </a:r>
            <a:r>
              <a:rPr sz="2400" b="1" spc="-5" dirty="0" smtClean="0">
                <a:latin typeface="Verdana"/>
                <a:cs typeface="Verdana"/>
              </a:rPr>
              <a:t> </a:t>
            </a:r>
            <a:r>
              <a:rPr sz="2400" dirty="0" smtClean="0">
                <a:latin typeface="Verdana"/>
                <a:cs typeface="Verdana"/>
              </a:rPr>
              <a:t>(</a:t>
            </a:r>
            <a:r>
              <a:rPr lang="es-EC" sz="2400" dirty="0" err="1">
                <a:solidFill>
                  <a:srgbClr val="00279F"/>
                </a:solidFill>
                <a:latin typeface="Verdana"/>
                <a:cs typeface="Verdana"/>
              </a:rPr>
              <a:t>owl</a:t>
            </a:r>
            <a:r>
              <a:rPr lang="es-EC" sz="2400" dirty="0">
                <a:solidFill>
                  <a:srgbClr val="00279F"/>
                </a:solidFill>
                <a:latin typeface="Verdana"/>
                <a:cs typeface="Verdana"/>
              </a:rPr>
              <a:t>:</a:t>
            </a:r>
            <a:r>
              <a:rPr sz="2400" dirty="0" smtClean="0">
                <a:solidFill>
                  <a:srgbClr val="00279F"/>
                </a:solidFill>
                <a:latin typeface="Verdana"/>
                <a:cs typeface="Verdana"/>
              </a:rPr>
              <a:t>cardinality</a:t>
            </a:r>
            <a:r>
              <a:rPr sz="2400" dirty="0">
                <a:latin typeface="Verdana"/>
                <a:cs typeface="Verdana"/>
              </a:rPr>
              <a:t>) </a:t>
            </a:r>
            <a:r>
              <a:rPr sz="2400" spc="-5" dirty="0" smtClean="0">
                <a:latin typeface="Verdana"/>
                <a:cs typeface="Verdana"/>
              </a:rPr>
              <a:t>bas</a:t>
            </a:r>
            <a:r>
              <a:rPr lang="es-EC" sz="2400" spc="-5" dirty="0" err="1" smtClean="0">
                <a:latin typeface="Verdana"/>
                <a:cs typeface="Verdana"/>
              </a:rPr>
              <a:t>ado</a:t>
            </a:r>
            <a:r>
              <a:rPr lang="es-EC" sz="2400" spc="-5" dirty="0" smtClean="0">
                <a:latin typeface="Verdana"/>
                <a:cs typeface="Verdana"/>
              </a:rPr>
              <a:t> en el contexto en la cual es usada</a:t>
            </a:r>
          </a:p>
          <a:p>
            <a:pPr marL="1194435" marR="77343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</a:pPr>
            <a:endParaRPr sz="2800" dirty="0">
              <a:latin typeface="Verdana"/>
              <a:cs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Verdana"/>
                <a:cs typeface="Verdana"/>
              </a:rPr>
              <a:t>Ejemplo</a:t>
            </a:r>
            <a:r>
              <a:rPr lang="en-US" sz="2800" dirty="0" smtClean="0">
                <a:latin typeface="Verdana"/>
                <a:cs typeface="Verdana"/>
              </a:rPr>
              <a:t>. </a:t>
            </a:r>
            <a:r>
              <a:rPr lang="en-US" sz="2800" dirty="0" err="1" smtClean="0">
                <a:latin typeface="Verdana"/>
                <a:cs typeface="Verdana"/>
              </a:rPr>
              <a:t>Cursos</a:t>
            </a:r>
            <a:r>
              <a:rPr lang="en-US" sz="2800" dirty="0" smtClean="0">
                <a:latin typeface="Verdana"/>
                <a:cs typeface="Verdana"/>
              </a:rPr>
              <a:t> </a:t>
            </a:r>
            <a:r>
              <a:rPr lang="en-US" sz="2800" dirty="0" err="1" smtClean="0">
                <a:latin typeface="Verdana"/>
                <a:cs typeface="Verdana"/>
              </a:rPr>
              <a:t>tomados</a:t>
            </a:r>
            <a:r>
              <a:rPr lang="en-US" sz="2800" dirty="0" smtClean="0">
                <a:latin typeface="Verdana"/>
                <a:cs typeface="Verdana"/>
              </a:rPr>
              <a:t> al </a:t>
            </a:r>
            <a:r>
              <a:rPr lang="en-US" sz="2800" dirty="0" err="1" smtClean="0">
                <a:latin typeface="Verdana"/>
                <a:cs typeface="Verdana"/>
              </a:rPr>
              <a:t>menos</a:t>
            </a:r>
            <a:r>
              <a:rPr lang="en-US" sz="2800" dirty="0" smtClean="0">
                <a:latin typeface="Verdana"/>
                <a:cs typeface="Verdana"/>
              </a:rPr>
              <a:t> </a:t>
            </a:r>
            <a:r>
              <a:rPr lang="en-US" sz="2800" dirty="0" err="1" smtClean="0">
                <a:latin typeface="Verdana"/>
                <a:cs typeface="Verdana"/>
              </a:rPr>
              <a:t>por</a:t>
            </a:r>
            <a:r>
              <a:rPr lang="en-US" sz="2800" dirty="0" smtClean="0">
                <a:latin typeface="Verdana"/>
                <a:cs typeface="Verdana"/>
              </a:rPr>
              <a:t> dos personas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Verdana"/>
              <a:cs typeface="Verdana"/>
            </a:endParaRPr>
          </a:p>
          <a:p>
            <a:pPr marL="1085850" lvl="3">
              <a:lnSpc>
                <a:spcPct val="80000"/>
              </a:lnSpc>
            </a:pPr>
            <a:r>
              <a:rPr lang="es-EC" sz="3200" dirty="0">
                <a:latin typeface="Courier New" panose="02070309020205020404" pitchFamily="49" charset="0"/>
              </a:rPr>
              <a:t>[a </a:t>
            </a:r>
            <a:r>
              <a:rPr lang="es-EC" sz="3200" dirty="0" err="1">
                <a:latin typeface="Courier New" panose="02070309020205020404" pitchFamily="49" charset="0"/>
              </a:rPr>
              <a:t>owl:Restriction</a:t>
            </a:r>
            <a:r>
              <a:rPr lang="es-EC" sz="3200" dirty="0">
                <a:latin typeface="Courier New" panose="02070309020205020404" pitchFamily="49" charset="0"/>
              </a:rPr>
              <a:t>;</a:t>
            </a:r>
          </a:p>
          <a:p>
            <a:pPr marL="1085850" lvl="3">
              <a:lnSpc>
                <a:spcPct val="80000"/>
              </a:lnSpc>
            </a:pPr>
            <a:r>
              <a:rPr lang="es-EC" sz="3200" dirty="0" smtClean="0">
                <a:latin typeface="Courier New" panose="02070309020205020404" pitchFamily="49" charset="0"/>
              </a:rPr>
              <a:t>	</a:t>
            </a:r>
            <a:r>
              <a:rPr lang="es-EC" sz="3200" dirty="0" err="1" smtClean="0">
                <a:latin typeface="Courier New" panose="02070309020205020404" pitchFamily="49" charset="0"/>
              </a:rPr>
              <a:t>owl:onProperty</a:t>
            </a:r>
            <a:r>
              <a:rPr lang="es-EC" sz="3200" dirty="0" smtClean="0">
                <a:latin typeface="Courier New" panose="02070309020205020404" pitchFamily="49" charset="0"/>
              </a:rPr>
              <a:t> :</a:t>
            </a:r>
            <a:r>
              <a:rPr lang="es-EC" sz="3200" dirty="0" err="1" smtClean="0">
                <a:latin typeface="Courier New" panose="02070309020205020404" pitchFamily="49" charset="0"/>
              </a:rPr>
              <a:t>esTomadoPor</a:t>
            </a:r>
            <a:r>
              <a:rPr lang="es-EC" sz="3200" dirty="0" smtClean="0">
                <a:latin typeface="Courier New" panose="02070309020205020404" pitchFamily="49" charset="0"/>
              </a:rPr>
              <a:t>;</a:t>
            </a:r>
            <a:endParaRPr lang="es-EC" sz="3200" dirty="0">
              <a:latin typeface="Courier New" panose="02070309020205020404" pitchFamily="49" charset="0"/>
            </a:endParaRPr>
          </a:p>
          <a:p>
            <a:pPr marL="1085850" lvl="3">
              <a:lnSpc>
                <a:spcPct val="80000"/>
              </a:lnSpc>
            </a:pPr>
            <a:r>
              <a:rPr lang="es-EC" sz="3200" dirty="0" smtClean="0">
                <a:latin typeface="Courier New" panose="02070309020205020404" pitchFamily="49" charset="0"/>
              </a:rPr>
              <a:t>	</a:t>
            </a:r>
            <a:r>
              <a:rPr lang="es-EC" sz="3200" dirty="0" err="1" smtClean="0">
                <a:latin typeface="Courier New" panose="02070309020205020404" pitchFamily="49" charset="0"/>
              </a:rPr>
              <a:t>owl:minCardinality</a:t>
            </a:r>
            <a:endParaRPr lang="es-EC" sz="3200" dirty="0">
              <a:latin typeface="Courier New" panose="02070309020205020404" pitchFamily="49" charset="0"/>
            </a:endParaRPr>
          </a:p>
          <a:p>
            <a:pPr marL="1085850" lvl="3">
              <a:lnSpc>
                <a:spcPct val="80000"/>
              </a:lnSpc>
            </a:pPr>
            <a:r>
              <a:rPr lang="es-EC" sz="3200" dirty="0" smtClean="0">
                <a:latin typeface="Courier New" panose="02070309020205020404" pitchFamily="49" charset="0"/>
              </a:rPr>
              <a:t>	“</a:t>
            </a:r>
            <a:r>
              <a:rPr lang="es-EC" sz="3200" dirty="0">
                <a:latin typeface="Courier New" panose="02070309020205020404" pitchFamily="49" charset="0"/>
              </a:rPr>
              <a:t>2”^^</a:t>
            </a:r>
            <a:r>
              <a:rPr lang="es-EC" sz="3200" dirty="0" err="1">
                <a:latin typeface="Courier New" panose="02070309020205020404" pitchFamily="49" charset="0"/>
              </a:rPr>
              <a:t>xsd;nonNegativeInteger</a:t>
            </a:r>
            <a:r>
              <a:rPr lang="es-EC" sz="3200" dirty="0">
                <a:latin typeface="Courier New" panose="02070309020205020404" pitchFamily="49" charset="0"/>
              </a:rPr>
              <a:t>] . </a:t>
            </a:r>
            <a:r>
              <a:rPr spc="-10" dirty="0" smtClean="0">
                <a:solidFill>
                  <a:srgbClr val="FFFFFF"/>
                </a:solidFill>
                <a:latin typeface="Verdana"/>
                <a:cs typeface="Verdana"/>
              </a:rPr>
              <a:t>&lt;/</a:t>
            </a:r>
            <a:r>
              <a:rPr spc="-10" dirty="0" err="1">
                <a:solidFill>
                  <a:srgbClr val="FFFFFF"/>
                </a:solidFill>
                <a:latin typeface="Verdana"/>
                <a:cs typeface="Verdana"/>
              </a:rPr>
              <a:t>owl:Restriction</a:t>
            </a:r>
            <a:r>
              <a:rPr spc="-10" dirty="0" smtClean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lang="es-EC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64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6860" y="470408"/>
            <a:ext cx="94411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C" sz="3200" spc="-5" dirty="0" err="1" smtClean="0"/>
              <a:t>Restriciones</a:t>
            </a:r>
            <a:r>
              <a:rPr lang="es-EC" sz="3200" spc="-5" dirty="0" smtClean="0"/>
              <a:t> de Propiedad</a:t>
            </a:r>
            <a:r>
              <a:rPr sz="3200" spc="-5" dirty="0" smtClean="0"/>
              <a:t>:</a:t>
            </a:r>
            <a:r>
              <a:rPr sz="3200" spc="65" dirty="0" smtClean="0"/>
              <a:t> </a:t>
            </a:r>
            <a:r>
              <a:rPr lang="es-EC" sz="3200" b="0" spc="-5" dirty="0" smtClean="0">
                <a:latin typeface="Verdana"/>
                <a:cs typeface="Verdana"/>
              </a:rPr>
              <a:t>Resumen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3827" y="1284712"/>
            <a:ext cx="8624570" cy="196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>
                <a:latin typeface="Verdana"/>
                <a:cs typeface="Verdana"/>
              </a:rPr>
              <a:t>D</a:t>
            </a:r>
            <a:r>
              <a:rPr sz="2500" dirty="0" err="1" smtClean="0">
                <a:latin typeface="Verdana"/>
                <a:cs typeface="Verdana"/>
              </a:rPr>
              <a:t>efine</a:t>
            </a:r>
            <a:r>
              <a:rPr sz="2500" dirty="0" smtClean="0">
                <a:latin typeface="Verdana"/>
                <a:cs typeface="Verdana"/>
              </a:rPr>
              <a:t> </a:t>
            </a:r>
            <a:r>
              <a:rPr lang="es-EC" sz="2500" dirty="0" smtClean="0">
                <a:latin typeface="Verdana"/>
                <a:cs typeface="Verdana"/>
              </a:rPr>
              <a:t>una Clase</a:t>
            </a:r>
            <a:r>
              <a:rPr sz="2500" spc="-5" dirty="0" smtClean="0">
                <a:latin typeface="Verdana"/>
                <a:cs typeface="Verdana"/>
              </a:rPr>
              <a:t> us</a:t>
            </a:r>
            <a:r>
              <a:rPr lang="es-EC" sz="2500" spc="-5" dirty="0" smtClean="0">
                <a:latin typeface="Verdana"/>
                <a:cs typeface="Verdana"/>
              </a:rPr>
              <a:t>ando</a:t>
            </a:r>
            <a:r>
              <a:rPr sz="2500" spc="-5" dirty="0" smtClean="0">
                <a:latin typeface="Verdana"/>
                <a:cs typeface="Verdana"/>
              </a:rPr>
              <a:t> </a:t>
            </a:r>
            <a:r>
              <a:rPr lang="es-EC" sz="2500" spc="-5" dirty="0" smtClean="0">
                <a:latin typeface="Verdana"/>
                <a:cs typeface="Verdana"/>
              </a:rPr>
              <a:t>restricciones LOCALES</a:t>
            </a:r>
            <a:r>
              <a:rPr lang="es-EC" sz="2500" dirty="0" smtClean="0">
                <a:latin typeface="Verdana"/>
                <a:cs typeface="Verdana"/>
              </a:rPr>
              <a:t> sobre una </a:t>
            </a:r>
            <a:r>
              <a:rPr sz="2500" spc="-5" dirty="0" smtClean="0">
                <a:latin typeface="Verdana"/>
                <a:cs typeface="Verdana"/>
              </a:rPr>
              <a:t>Prop</a:t>
            </a:r>
            <a:r>
              <a:rPr lang="es-EC" sz="2500" spc="-5" dirty="0" err="1" smtClean="0">
                <a:latin typeface="Verdana"/>
                <a:cs typeface="Verdana"/>
              </a:rPr>
              <a:t>iedad</a:t>
            </a:r>
            <a:r>
              <a:rPr lang="es-EC" sz="2500" spc="-5" dirty="0" smtClean="0">
                <a:latin typeface="Verdana"/>
                <a:cs typeface="Verdana"/>
              </a:rPr>
              <a:t> especifica</a:t>
            </a:r>
            <a:endParaRPr sz="2500" dirty="0" smtClean="0">
              <a:latin typeface="Verdana"/>
              <a:cs typeface="Verdana"/>
            </a:endParaRPr>
          </a:p>
          <a:p>
            <a:pPr marL="7503159">
              <a:lnSpc>
                <a:spcPts val="1745"/>
              </a:lnSpc>
            </a:pPr>
            <a:r>
              <a:rPr sz="1800" dirty="0" err="1" smtClean="0">
                <a:latin typeface="Arial"/>
                <a:cs typeface="Arial"/>
              </a:rPr>
              <a:t>rdfs:Class</a:t>
            </a:r>
            <a:endParaRPr sz="18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75209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owl:Class</a:t>
            </a:r>
          </a:p>
        </p:txBody>
      </p:sp>
      <p:grpSp>
        <p:nvGrpSpPr>
          <p:cNvPr id="499" name="Grupo 498"/>
          <p:cNvGrpSpPr/>
          <p:nvPr/>
        </p:nvGrpSpPr>
        <p:grpSpPr>
          <a:xfrm>
            <a:off x="8079371" y="1901951"/>
            <a:ext cx="1725295" cy="2385950"/>
            <a:chOff x="8079371" y="1901951"/>
            <a:chExt cx="1725295" cy="2385950"/>
          </a:xfrm>
        </p:grpSpPr>
        <p:sp>
          <p:nvSpPr>
            <p:cNvPr id="3" name="object 3"/>
            <p:cNvSpPr/>
            <p:nvPr/>
          </p:nvSpPr>
          <p:spPr>
            <a:xfrm>
              <a:off x="8236343" y="1901951"/>
              <a:ext cx="1256030" cy="161925"/>
            </a:xfrm>
            <a:custGeom>
              <a:avLst/>
              <a:gdLst/>
              <a:ahLst/>
              <a:cxnLst/>
              <a:rect l="l" t="t" r="r" b="b"/>
              <a:pathLst>
                <a:path w="1256029" h="161925">
                  <a:moveTo>
                    <a:pt x="1255776" y="161543"/>
                  </a:moveTo>
                  <a:lnTo>
                    <a:pt x="1255776" y="0"/>
                  </a:lnTo>
                  <a:lnTo>
                    <a:pt x="0" y="0"/>
                  </a:lnTo>
                  <a:lnTo>
                    <a:pt x="0" y="161544"/>
                  </a:lnTo>
                  <a:lnTo>
                    <a:pt x="4572" y="161544"/>
                  </a:lnTo>
                  <a:lnTo>
                    <a:pt x="4572" y="9144"/>
                  </a:lnTo>
                  <a:lnTo>
                    <a:pt x="9893" y="4572"/>
                  </a:lnTo>
                  <a:lnTo>
                    <a:pt x="9893" y="9144"/>
                  </a:lnTo>
                  <a:lnTo>
                    <a:pt x="1246632" y="9143"/>
                  </a:lnTo>
                  <a:lnTo>
                    <a:pt x="1246632" y="4572"/>
                  </a:lnTo>
                  <a:lnTo>
                    <a:pt x="1251204" y="9143"/>
                  </a:lnTo>
                  <a:lnTo>
                    <a:pt x="1251204" y="161543"/>
                  </a:lnTo>
                  <a:lnTo>
                    <a:pt x="1255776" y="161543"/>
                  </a:lnTo>
                  <a:close/>
                </a:path>
                <a:path w="1256029" h="161925">
                  <a:moveTo>
                    <a:pt x="9893" y="9144"/>
                  </a:moveTo>
                  <a:lnTo>
                    <a:pt x="9893" y="4572"/>
                  </a:lnTo>
                  <a:lnTo>
                    <a:pt x="4572" y="9144"/>
                  </a:lnTo>
                  <a:lnTo>
                    <a:pt x="9893" y="9144"/>
                  </a:lnTo>
                  <a:close/>
                </a:path>
                <a:path w="1256029" h="161925">
                  <a:moveTo>
                    <a:pt x="9893" y="161544"/>
                  </a:moveTo>
                  <a:lnTo>
                    <a:pt x="9893" y="9144"/>
                  </a:lnTo>
                  <a:lnTo>
                    <a:pt x="4572" y="9144"/>
                  </a:lnTo>
                  <a:lnTo>
                    <a:pt x="4572" y="161544"/>
                  </a:lnTo>
                  <a:lnTo>
                    <a:pt x="9893" y="161544"/>
                  </a:lnTo>
                  <a:close/>
                </a:path>
                <a:path w="1256029" h="161925">
                  <a:moveTo>
                    <a:pt x="1251204" y="9143"/>
                  </a:moveTo>
                  <a:lnTo>
                    <a:pt x="1246632" y="4572"/>
                  </a:lnTo>
                  <a:lnTo>
                    <a:pt x="1246632" y="9143"/>
                  </a:lnTo>
                  <a:lnTo>
                    <a:pt x="1251204" y="9143"/>
                  </a:lnTo>
                  <a:close/>
                </a:path>
                <a:path w="1256029" h="161925">
                  <a:moveTo>
                    <a:pt x="1251204" y="161543"/>
                  </a:moveTo>
                  <a:lnTo>
                    <a:pt x="1251204" y="9143"/>
                  </a:lnTo>
                  <a:lnTo>
                    <a:pt x="1246632" y="9143"/>
                  </a:lnTo>
                  <a:lnTo>
                    <a:pt x="1246632" y="161543"/>
                  </a:lnTo>
                  <a:lnTo>
                    <a:pt x="1251204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36343" y="2063495"/>
              <a:ext cx="1256030" cy="351790"/>
            </a:xfrm>
            <a:custGeom>
              <a:avLst/>
              <a:gdLst/>
              <a:ahLst/>
              <a:cxnLst/>
              <a:rect l="l" t="t" r="r" b="b"/>
              <a:pathLst>
                <a:path w="1256029" h="351789">
                  <a:moveTo>
                    <a:pt x="9893" y="341376"/>
                  </a:moveTo>
                  <a:lnTo>
                    <a:pt x="9893" y="0"/>
                  </a:lnTo>
                  <a:lnTo>
                    <a:pt x="0" y="0"/>
                  </a:lnTo>
                  <a:lnTo>
                    <a:pt x="0" y="351282"/>
                  </a:lnTo>
                  <a:lnTo>
                    <a:pt x="4572" y="351282"/>
                  </a:lnTo>
                  <a:lnTo>
                    <a:pt x="4572" y="341376"/>
                  </a:lnTo>
                  <a:lnTo>
                    <a:pt x="9893" y="341376"/>
                  </a:lnTo>
                  <a:close/>
                </a:path>
                <a:path w="1256029" h="351789">
                  <a:moveTo>
                    <a:pt x="1251204" y="341376"/>
                  </a:moveTo>
                  <a:lnTo>
                    <a:pt x="4572" y="341376"/>
                  </a:lnTo>
                  <a:lnTo>
                    <a:pt x="9893" y="346710"/>
                  </a:lnTo>
                  <a:lnTo>
                    <a:pt x="9893" y="351282"/>
                  </a:lnTo>
                  <a:lnTo>
                    <a:pt x="1246632" y="351282"/>
                  </a:lnTo>
                  <a:lnTo>
                    <a:pt x="1246632" y="346710"/>
                  </a:lnTo>
                  <a:lnTo>
                    <a:pt x="1251204" y="341376"/>
                  </a:lnTo>
                  <a:close/>
                </a:path>
                <a:path w="1256029" h="351789">
                  <a:moveTo>
                    <a:pt x="9893" y="351282"/>
                  </a:moveTo>
                  <a:lnTo>
                    <a:pt x="9893" y="346710"/>
                  </a:lnTo>
                  <a:lnTo>
                    <a:pt x="4572" y="341376"/>
                  </a:lnTo>
                  <a:lnTo>
                    <a:pt x="4572" y="351282"/>
                  </a:lnTo>
                  <a:lnTo>
                    <a:pt x="9893" y="351282"/>
                  </a:lnTo>
                  <a:close/>
                </a:path>
                <a:path w="1256029" h="351789">
                  <a:moveTo>
                    <a:pt x="1255776" y="351282"/>
                  </a:moveTo>
                  <a:lnTo>
                    <a:pt x="1255776" y="0"/>
                  </a:lnTo>
                  <a:lnTo>
                    <a:pt x="1246632" y="0"/>
                  </a:lnTo>
                  <a:lnTo>
                    <a:pt x="1246632" y="341376"/>
                  </a:lnTo>
                  <a:lnTo>
                    <a:pt x="1251204" y="341376"/>
                  </a:lnTo>
                  <a:lnTo>
                    <a:pt x="1251204" y="351282"/>
                  </a:lnTo>
                  <a:lnTo>
                    <a:pt x="1255776" y="351282"/>
                  </a:lnTo>
                  <a:close/>
                </a:path>
                <a:path w="1256029" h="351789">
                  <a:moveTo>
                    <a:pt x="1251204" y="351282"/>
                  </a:moveTo>
                  <a:lnTo>
                    <a:pt x="1251204" y="341376"/>
                  </a:lnTo>
                  <a:lnTo>
                    <a:pt x="1246632" y="346710"/>
                  </a:lnTo>
                  <a:lnTo>
                    <a:pt x="1246632" y="351282"/>
                  </a:lnTo>
                  <a:lnTo>
                    <a:pt x="1251204" y="35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36343" y="2838450"/>
              <a:ext cx="1256030" cy="82550"/>
            </a:xfrm>
            <a:custGeom>
              <a:avLst/>
              <a:gdLst/>
              <a:ahLst/>
              <a:cxnLst/>
              <a:rect l="l" t="t" r="r" b="b"/>
              <a:pathLst>
                <a:path w="1256029" h="82550">
                  <a:moveTo>
                    <a:pt x="1255776" y="82295"/>
                  </a:moveTo>
                  <a:lnTo>
                    <a:pt x="1255776" y="0"/>
                  </a:lnTo>
                  <a:lnTo>
                    <a:pt x="0" y="0"/>
                  </a:lnTo>
                  <a:lnTo>
                    <a:pt x="0" y="82295"/>
                  </a:lnTo>
                  <a:lnTo>
                    <a:pt x="4572" y="82295"/>
                  </a:lnTo>
                  <a:lnTo>
                    <a:pt x="4572" y="9906"/>
                  </a:lnTo>
                  <a:lnTo>
                    <a:pt x="9893" y="4572"/>
                  </a:lnTo>
                  <a:lnTo>
                    <a:pt x="9893" y="9906"/>
                  </a:lnTo>
                  <a:lnTo>
                    <a:pt x="1246632" y="9906"/>
                  </a:lnTo>
                  <a:lnTo>
                    <a:pt x="1246632" y="4572"/>
                  </a:lnTo>
                  <a:lnTo>
                    <a:pt x="1251204" y="9906"/>
                  </a:lnTo>
                  <a:lnTo>
                    <a:pt x="1251204" y="82295"/>
                  </a:lnTo>
                  <a:lnTo>
                    <a:pt x="1255776" y="82295"/>
                  </a:lnTo>
                  <a:close/>
                </a:path>
                <a:path w="1256029" h="82550">
                  <a:moveTo>
                    <a:pt x="9893" y="9906"/>
                  </a:moveTo>
                  <a:lnTo>
                    <a:pt x="9893" y="4572"/>
                  </a:lnTo>
                  <a:lnTo>
                    <a:pt x="4572" y="9906"/>
                  </a:lnTo>
                  <a:lnTo>
                    <a:pt x="9893" y="9906"/>
                  </a:lnTo>
                  <a:close/>
                </a:path>
                <a:path w="1256029" h="82550">
                  <a:moveTo>
                    <a:pt x="9893" y="82295"/>
                  </a:moveTo>
                  <a:lnTo>
                    <a:pt x="9893" y="9906"/>
                  </a:lnTo>
                  <a:lnTo>
                    <a:pt x="4572" y="9906"/>
                  </a:lnTo>
                  <a:lnTo>
                    <a:pt x="4572" y="82295"/>
                  </a:lnTo>
                  <a:lnTo>
                    <a:pt x="9893" y="82295"/>
                  </a:lnTo>
                  <a:close/>
                </a:path>
                <a:path w="1256029" h="82550">
                  <a:moveTo>
                    <a:pt x="1251204" y="9906"/>
                  </a:moveTo>
                  <a:lnTo>
                    <a:pt x="1246632" y="4572"/>
                  </a:lnTo>
                  <a:lnTo>
                    <a:pt x="1246632" y="9906"/>
                  </a:lnTo>
                  <a:lnTo>
                    <a:pt x="1251204" y="9906"/>
                  </a:lnTo>
                  <a:close/>
                </a:path>
                <a:path w="1256029" h="82550">
                  <a:moveTo>
                    <a:pt x="1251204" y="82295"/>
                  </a:moveTo>
                  <a:lnTo>
                    <a:pt x="1251204" y="9906"/>
                  </a:lnTo>
                  <a:lnTo>
                    <a:pt x="1246632" y="9906"/>
                  </a:lnTo>
                  <a:lnTo>
                    <a:pt x="1246632" y="82295"/>
                  </a:lnTo>
                  <a:lnTo>
                    <a:pt x="1251204" y="82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01748" y="2411729"/>
              <a:ext cx="127000" cy="431800"/>
            </a:xfrm>
            <a:custGeom>
              <a:avLst/>
              <a:gdLst/>
              <a:ahLst/>
              <a:cxnLst/>
              <a:rect l="l" t="t" r="r" b="b"/>
              <a:pathLst>
                <a:path w="127000" h="431800">
                  <a:moveTo>
                    <a:pt x="126479" y="126491"/>
                  </a:moveTo>
                  <a:lnTo>
                    <a:pt x="63245" y="0"/>
                  </a:lnTo>
                  <a:lnTo>
                    <a:pt x="0" y="126492"/>
                  </a:lnTo>
                  <a:lnTo>
                    <a:pt x="58674" y="126491"/>
                  </a:lnTo>
                  <a:lnTo>
                    <a:pt x="58674" y="114299"/>
                  </a:lnTo>
                  <a:lnTo>
                    <a:pt x="67817" y="114299"/>
                  </a:lnTo>
                  <a:lnTo>
                    <a:pt x="67817" y="126491"/>
                  </a:lnTo>
                  <a:lnTo>
                    <a:pt x="126479" y="126491"/>
                  </a:lnTo>
                  <a:close/>
                </a:path>
                <a:path w="127000" h="431800">
                  <a:moveTo>
                    <a:pt x="67817" y="126491"/>
                  </a:moveTo>
                  <a:lnTo>
                    <a:pt x="67817" y="114299"/>
                  </a:lnTo>
                  <a:lnTo>
                    <a:pt x="58674" y="114299"/>
                  </a:lnTo>
                  <a:lnTo>
                    <a:pt x="58674" y="126491"/>
                  </a:lnTo>
                  <a:lnTo>
                    <a:pt x="67817" y="126491"/>
                  </a:lnTo>
                  <a:close/>
                </a:path>
                <a:path w="127000" h="431800">
                  <a:moveTo>
                    <a:pt x="67817" y="431291"/>
                  </a:moveTo>
                  <a:lnTo>
                    <a:pt x="67817" y="126491"/>
                  </a:lnTo>
                  <a:lnTo>
                    <a:pt x="58674" y="126491"/>
                  </a:lnTo>
                  <a:lnTo>
                    <a:pt x="58674" y="431291"/>
                  </a:lnTo>
                  <a:lnTo>
                    <a:pt x="67817" y="431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36343" y="2920745"/>
              <a:ext cx="1256030" cy="430530"/>
            </a:xfrm>
            <a:custGeom>
              <a:avLst/>
              <a:gdLst/>
              <a:ahLst/>
              <a:cxnLst/>
              <a:rect l="l" t="t" r="r" b="b"/>
              <a:pathLst>
                <a:path w="1256029" h="430529">
                  <a:moveTo>
                    <a:pt x="9893" y="421386"/>
                  </a:moveTo>
                  <a:lnTo>
                    <a:pt x="9893" y="0"/>
                  </a:lnTo>
                  <a:lnTo>
                    <a:pt x="0" y="0"/>
                  </a:lnTo>
                  <a:lnTo>
                    <a:pt x="0" y="430529"/>
                  </a:lnTo>
                  <a:lnTo>
                    <a:pt x="4572" y="430529"/>
                  </a:lnTo>
                  <a:lnTo>
                    <a:pt x="4572" y="421386"/>
                  </a:lnTo>
                  <a:lnTo>
                    <a:pt x="9893" y="421386"/>
                  </a:lnTo>
                  <a:close/>
                </a:path>
                <a:path w="1256029" h="430529">
                  <a:moveTo>
                    <a:pt x="1251204" y="421386"/>
                  </a:moveTo>
                  <a:lnTo>
                    <a:pt x="4572" y="421386"/>
                  </a:lnTo>
                  <a:lnTo>
                    <a:pt x="9893" y="425957"/>
                  </a:lnTo>
                  <a:lnTo>
                    <a:pt x="9893" y="430529"/>
                  </a:lnTo>
                  <a:lnTo>
                    <a:pt x="1246632" y="430529"/>
                  </a:lnTo>
                  <a:lnTo>
                    <a:pt x="1246632" y="425957"/>
                  </a:lnTo>
                  <a:lnTo>
                    <a:pt x="1251204" y="421386"/>
                  </a:lnTo>
                  <a:close/>
                </a:path>
                <a:path w="1256029" h="430529">
                  <a:moveTo>
                    <a:pt x="9893" y="430529"/>
                  </a:moveTo>
                  <a:lnTo>
                    <a:pt x="9893" y="425957"/>
                  </a:lnTo>
                  <a:lnTo>
                    <a:pt x="4572" y="421386"/>
                  </a:lnTo>
                  <a:lnTo>
                    <a:pt x="4572" y="430529"/>
                  </a:lnTo>
                  <a:lnTo>
                    <a:pt x="9893" y="430529"/>
                  </a:lnTo>
                  <a:close/>
                </a:path>
                <a:path w="1256029" h="430529">
                  <a:moveTo>
                    <a:pt x="1255776" y="430529"/>
                  </a:moveTo>
                  <a:lnTo>
                    <a:pt x="1255776" y="0"/>
                  </a:lnTo>
                  <a:lnTo>
                    <a:pt x="1246632" y="0"/>
                  </a:lnTo>
                  <a:lnTo>
                    <a:pt x="1246632" y="421386"/>
                  </a:lnTo>
                  <a:lnTo>
                    <a:pt x="1251204" y="421386"/>
                  </a:lnTo>
                  <a:lnTo>
                    <a:pt x="1251204" y="430529"/>
                  </a:lnTo>
                  <a:lnTo>
                    <a:pt x="1255776" y="430529"/>
                  </a:lnTo>
                  <a:close/>
                </a:path>
                <a:path w="1256029" h="430529">
                  <a:moveTo>
                    <a:pt x="1251204" y="430529"/>
                  </a:moveTo>
                  <a:lnTo>
                    <a:pt x="1251204" y="421386"/>
                  </a:lnTo>
                  <a:lnTo>
                    <a:pt x="1246632" y="425957"/>
                  </a:lnTo>
                  <a:lnTo>
                    <a:pt x="1246632" y="430529"/>
                  </a:lnTo>
                  <a:lnTo>
                    <a:pt x="1251204" y="4305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79371" y="3776471"/>
              <a:ext cx="1725295" cy="0"/>
            </a:xfrm>
            <a:custGeom>
              <a:avLst/>
              <a:gdLst/>
              <a:ahLst/>
              <a:cxnLst/>
              <a:rect l="l" t="t" r="r" b="b"/>
              <a:pathLst>
                <a:path w="1725295">
                  <a:moveTo>
                    <a:pt x="0" y="0"/>
                  </a:moveTo>
                  <a:lnTo>
                    <a:pt x="17251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01748" y="3346703"/>
              <a:ext cx="127000" cy="433705"/>
            </a:xfrm>
            <a:custGeom>
              <a:avLst/>
              <a:gdLst/>
              <a:ahLst/>
              <a:cxnLst/>
              <a:rect l="l" t="t" r="r" b="b"/>
              <a:pathLst>
                <a:path w="127000" h="433704">
                  <a:moveTo>
                    <a:pt x="126479" y="126492"/>
                  </a:moveTo>
                  <a:lnTo>
                    <a:pt x="63245" y="0"/>
                  </a:lnTo>
                  <a:lnTo>
                    <a:pt x="0" y="126492"/>
                  </a:lnTo>
                  <a:lnTo>
                    <a:pt x="58674" y="126492"/>
                  </a:lnTo>
                  <a:lnTo>
                    <a:pt x="58674" y="114300"/>
                  </a:lnTo>
                  <a:lnTo>
                    <a:pt x="67817" y="114300"/>
                  </a:lnTo>
                  <a:lnTo>
                    <a:pt x="67817" y="126492"/>
                  </a:lnTo>
                  <a:lnTo>
                    <a:pt x="126479" y="126492"/>
                  </a:lnTo>
                  <a:close/>
                </a:path>
                <a:path w="127000" h="433704">
                  <a:moveTo>
                    <a:pt x="67817" y="126492"/>
                  </a:moveTo>
                  <a:lnTo>
                    <a:pt x="67817" y="114300"/>
                  </a:lnTo>
                  <a:lnTo>
                    <a:pt x="58674" y="114300"/>
                  </a:lnTo>
                  <a:lnTo>
                    <a:pt x="58674" y="126492"/>
                  </a:lnTo>
                  <a:lnTo>
                    <a:pt x="67817" y="126492"/>
                  </a:lnTo>
                  <a:close/>
                </a:path>
                <a:path w="127000" h="433704">
                  <a:moveTo>
                    <a:pt x="67817" y="433578"/>
                  </a:moveTo>
                  <a:lnTo>
                    <a:pt x="67817" y="126492"/>
                  </a:lnTo>
                  <a:lnTo>
                    <a:pt x="58674" y="126492"/>
                  </a:lnTo>
                  <a:lnTo>
                    <a:pt x="58674" y="433578"/>
                  </a:lnTo>
                  <a:lnTo>
                    <a:pt x="67817" y="43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9371" y="3777996"/>
              <a:ext cx="1725295" cy="509905"/>
            </a:xfrm>
            <a:custGeom>
              <a:avLst/>
              <a:gdLst/>
              <a:ahLst/>
              <a:cxnLst/>
              <a:rect l="l" t="t" r="r" b="b"/>
              <a:pathLst>
                <a:path w="1725295" h="509904">
                  <a:moveTo>
                    <a:pt x="1725168" y="509777"/>
                  </a:moveTo>
                  <a:lnTo>
                    <a:pt x="1725168" y="0"/>
                  </a:lnTo>
                  <a:lnTo>
                    <a:pt x="0" y="0"/>
                  </a:lnTo>
                  <a:lnTo>
                    <a:pt x="0" y="509777"/>
                  </a:lnTo>
                  <a:lnTo>
                    <a:pt x="4571" y="509777"/>
                  </a:lnTo>
                  <a:lnTo>
                    <a:pt x="4571" y="6857"/>
                  </a:lnTo>
                  <a:lnTo>
                    <a:pt x="9143" y="2286"/>
                  </a:lnTo>
                  <a:lnTo>
                    <a:pt x="9143" y="6857"/>
                  </a:lnTo>
                  <a:lnTo>
                    <a:pt x="1716024" y="6857"/>
                  </a:lnTo>
                  <a:lnTo>
                    <a:pt x="1716024" y="2286"/>
                  </a:lnTo>
                  <a:lnTo>
                    <a:pt x="1720595" y="6857"/>
                  </a:lnTo>
                  <a:lnTo>
                    <a:pt x="1720595" y="509777"/>
                  </a:lnTo>
                  <a:lnTo>
                    <a:pt x="1725168" y="509777"/>
                  </a:lnTo>
                  <a:close/>
                </a:path>
                <a:path w="1725295" h="509904">
                  <a:moveTo>
                    <a:pt x="9143" y="6857"/>
                  </a:moveTo>
                  <a:lnTo>
                    <a:pt x="9143" y="2286"/>
                  </a:lnTo>
                  <a:lnTo>
                    <a:pt x="4571" y="6857"/>
                  </a:lnTo>
                  <a:lnTo>
                    <a:pt x="9143" y="6857"/>
                  </a:lnTo>
                  <a:close/>
                </a:path>
                <a:path w="1725295" h="509904">
                  <a:moveTo>
                    <a:pt x="9143" y="500633"/>
                  </a:moveTo>
                  <a:lnTo>
                    <a:pt x="9143" y="6857"/>
                  </a:lnTo>
                  <a:lnTo>
                    <a:pt x="4571" y="6857"/>
                  </a:lnTo>
                  <a:lnTo>
                    <a:pt x="4571" y="500633"/>
                  </a:lnTo>
                  <a:lnTo>
                    <a:pt x="9143" y="500633"/>
                  </a:lnTo>
                  <a:close/>
                </a:path>
                <a:path w="1725295" h="509904">
                  <a:moveTo>
                    <a:pt x="1720595" y="500633"/>
                  </a:moveTo>
                  <a:lnTo>
                    <a:pt x="4571" y="500633"/>
                  </a:lnTo>
                  <a:lnTo>
                    <a:pt x="9143" y="505205"/>
                  </a:lnTo>
                  <a:lnTo>
                    <a:pt x="9143" y="509777"/>
                  </a:lnTo>
                  <a:lnTo>
                    <a:pt x="1716024" y="509777"/>
                  </a:lnTo>
                  <a:lnTo>
                    <a:pt x="1716024" y="505205"/>
                  </a:lnTo>
                  <a:lnTo>
                    <a:pt x="1720595" y="500633"/>
                  </a:lnTo>
                  <a:close/>
                </a:path>
                <a:path w="1725295" h="509904">
                  <a:moveTo>
                    <a:pt x="9143" y="509777"/>
                  </a:moveTo>
                  <a:lnTo>
                    <a:pt x="9143" y="505205"/>
                  </a:lnTo>
                  <a:lnTo>
                    <a:pt x="4571" y="500633"/>
                  </a:lnTo>
                  <a:lnTo>
                    <a:pt x="4571" y="509777"/>
                  </a:lnTo>
                  <a:lnTo>
                    <a:pt x="9143" y="509777"/>
                  </a:lnTo>
                  <a:close/>
                </a:path>
                <a:path w="1725295" h="509904">
                  <a:moveTo>
                    <a:pt x="1720595" y="6857"/>
                  </a:moveTo>
                  <a:lnTo>
                    <a:pt x="1716024" y="2286"/>
                  </a:lnTo>
                  <a:lnTo>
                    <a:pt x="1716024" y="6857"/>
                  </a:lnTo>
                  <a:lnTo>
                    <a:pt x="1720595" y="6857"/>
                  </a:lnTo>
                  <a:close/>
                </a:path>
                <a:path w="1725295" h="509904">
                  <a:moveTo>
                    <a:pt x="1720595" y="500633"/>
                  </a:moveTo>
                  <a:lnTo>
                    <a:pt x="1720595" y="6857"/>
                  </a:lnTo>
                  <a:lnTo>
                    <a:pt x="1716024" y="6857"/>
                  </a:lnTo>
                  <a:lnTo>
                    <a:pt x="1716024" y="500633"/>
                  </a:lnTo>
                  <a:lnTo>
                    <a:pt x="1720595" y="500633"/>
                  </a:lnTo>
                  <a:close/>
                </a:path>
                <a:path w="1725295" h="509904">
                  <a:moveTo>
                    <a:pt x="1720595" y="509777"/>
                  </a:moveTo>
                  <a:lnTo>
                    <a:pt x="1720595" y="500633"/>
                  </a:lnTo>
                  <a:lnTo>
                    <a:pt x="1716024" y="505205"/>
                  </a:lnTo>
                  <a:lnTo>
                    <a:pt x="1716024" y="509777"/>
                  </a:lnTo>
                  <a:lnTo>
                    <a:pt x="1720595" y="509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184775" y="3875023"/>
              <a:ext cx="15125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owl:Restriction</a:t>
              </a:r>
              <a:endParaRPr sz="1800">
                <a:latin typeface="Arial"/>
                <a:cs typeface="Arial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2811" y="3883873"/>
            <a:ext cx="7244080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Verdana"/>
              <a:buChar char="•"/>
              <a:tabLst>
                <a:tab pos="354965" algn="l"/>
                <a:tab pos="356235" algn="l"/>
              </a:tabLst>
            </a:pPr>
            <a:r>
              <a:rPr lang="es-EC" sz="2000" b="1" spc="-5" dirty="0" smtClean="0">
                <a:latin typeface="Verdana"/>
                <a:cs typeface="Verdana"/>
              </a:rPr>
              <a:t>Restricciones de Propiedad</a:t>
            </a:r>
            <a:r>
              <a:rPr sz="2000" b="1" spc="-5" dirty="0" smtClean="0">
                <a:latin typeface="Verdana"/>
                <a:cs typeface="Verdana"/>
              </a:rPr>
              <a:t>:</a:t>
            </a:r>
            <a:endParaRPr sz="20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Verdana"/>
                <a:cs typeface="Verdana"/>
              </a:rPr>
              <a:t>allValuesFrom: rdfs:Class (lite/DL</a:t>
            </a:r>
            <a:r>
              <a:rPr sz="2000" spc="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owl:Class)</a:t>
            </a:r>
            <a:endParaRPr sz="20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5" dirty="0">
                <a:latin typeface="Verdana"/>
                <a:cs typeface="Verdana"/>
              </a:rPr>
              <a:t>hasValue: </a:t>
            </a:r>
            <a:r>
              <a:rPr lang="es-EC" sz="2000" spc="-5" dirty="0" smtClean="0">
                <a:latin typeface="Verdana"/>
                <a:cs typeface="Verdana"/>
              </a:rPr>
              <a:t>individuo especifico</a:t>
            </a:r>
            <a:endParaRPr sz="20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Verdana"/>
                <a:cs typeface="Verdana"/>
              </a:rPr>
              <a:t>someValuesFrom: </a:t>
            </a:r>
            <a:r>
              <a:rPr sz="2000" spc="-5" dirty="0">
                <a:latin typeface="Verdana"/>
                <a:cs typeface="Verdana"/>
              </a:rPr>
              <a:t>rdfs:Class </a:t>
            </a:r>
            <a:r>
              <a:rPr sz="2000" spc="-10" dirty="0">
                <a:latin typeface="Verdana"/>
                <a:cs typeface="Verdana"/>
              </a:rPr>
              <a:t>(lite/DL</a:t>
            </a:r>
            <a:r>
              <a:rPr sz="2000" spc="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owl:Class)</a:t>
            </a:r>
            <a:endParaRPr sz="2000" dirty="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5" dirty="0">
                <a:latin typeface="Verdana"/>
                <a:cs typeface="Verdana"/>
              </a:rPr>
              <a:t>cardinality: xsd:nonNegativeInteger (in lite {0,1})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1310011" y="5712673"/>
            <a:ext cx="738822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</a:tabLst>
            </a:pPr>
            <a:r>
              <a:rPr sz="2000" spc="-10" dirty="0">
                <a:latin typeface="Verdana"/>
                <a:cs typeface="Verdana"/>
              </a:rPr>
              <a:t>minCardinality: </a:t>
            </a:r>
            <a:r>
              <a:rPr sz="2000" spc="-5" dirty="0">
                <a:latin typeface="Verdana"/>
                <a:cs typeface="Verdana"/>
              </a:rPr>
              <a:t>xsd:nonNegativeInteger (in lite</a:t>
            </a:r>
            <a:r>
              <a:rPr sz="2000" spc="14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{0,1})</a:t>
            </a:r>
            <a:endParaRPr sz="20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298450" algn="l"/>
              </a:tabLst>
            </a:pPr>
            <a:r>
              <a:rPr sz="2000" spc="-5" dirty="0">
                <a:latin typeface="Verdana"/>
                <a:cs typeface="Verdana"/>
              </a:rPr>
              <a:t>maxCardinality: xsd:nonNegativeInteger (in lite</a:t>
            </a:r>
            <a:r>
              <a:rPr sz="2000" spc="1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{0,1})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6746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9916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Inicio Ejercicio 3 </a:t>
            </a:r>
            <a:r>
              <a:rPr lang="es-EC" dirty="0"/>
              <a:t>– OWL</a:t>
            </a:r>
            <a:br>
              <a:rPr lang="es-EC" dirty="0"/>
            </a:br>
            <a:r>
              <a:rPr lang="es-EC" dirty="0"/>
              <a:t>Creación de </a:t>
            </a:r>
            <a:r>
              <a:rPr lang="es-EC" dirty="0" smtClean="0"/>
              <a:t>Clases Primitivas, Definidas y Restricciones de Propiedades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94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3"/>
            <a:ext cx="110012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Ontolog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ía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 sobre Juegos de Video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74340"/>
            <a:ext cx="8748371" cy="699115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Supongamos que queremos construir una ontología sobre videojuegos de la siguiente manera.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1333" y="2954478"/>
            <a:ext cx="8858942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58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object 8"/>
          <p:cNvSpPr txBox="1"/>
          <p:nvPr/>
        </p:nvSpPr>
        <p:spPr>
          <a:xfrm>
            <a:off x="684100" y="2545181"/>
            <a:ext cx="1830348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34513" algn="ctr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1752" y="2545180"/>
            <a:ext cx="2037165" cy="711939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560617">
              <a:spcBef>
                <a:spcPts val="208"/>
              </a:spcBef>
            </a:pPr>
            <a:r>
              <a:rPr lang="es-EC" sz="2185" spc="-11" dirty="0" smtClean="0">
                <a:latin typeface="Arial"/>
                <a:cs typeface="Arial"/>
              </a:rPr>
              <a:t>Clases</a:t>
            </a:r>
            <a:endParaRPr sz="2185" dirty="0">
              <a:latin typeface="Arial"/>
              <a:cs typeface="Arial"/>
            </a:endParaRPr>
          </a:p>
          <a:p>
            <a:pPr marL="27753">
              <a:spcBef>
                <a:spcPts val="76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33" dirty="0">
                <a:latin typeface="Arial"/>
                <a:cs typeface="Arial"/>
              </a:rPr>
              <a:t> </a:t>
            </a:r>
            <a:r>
              <a:rPr lang="es-EC" sz="2185" spc="-11" dirty="0" err="1">
                <a:latin typeface="Arial"/>
                <a:cs typeface="Arial"/>
              </a:rPr>
              <a:t>TipoJuego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4948" y="2592723"/>
            <a:ext cx="2107544" cy="1786851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 smtClean="0">
                <a:latin typeface="Arial"/>
                <a:cs typeface="Arial"/>
              </a:rPr>
              <a:t>Propiedades tiene</a:t>
            </a:r>
            <a:r>
              <a:rPr sz="2185" spc="-11" dirty="0" err="1">
                <a:latin typeface="Arial"/>
                <a:cs typeface="Arial"/>
              </a:rPr>
              <a:t>Dificult</a:t>
            </a:r>
            <a:r>
              <a:rPr lang="es-EC" sz="2185" spc="-11" dirty="0">
                <a:latin typeface="Arial"/>
                <a:cs typeface="Arial"/>
              </a:rPr>
              <a:t>ad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r>
              <a:rPr lang="es-EC" sz="2185" spc="-11" dirty="0">
                <a:latin typeface="Arial"/>
                <a:cs typeface="Arial"/>
              </a:rPr>
              <a:t> </a:t>
            </a:r>
          </a:p>
          <a:p>
            <a:pPr marL="27753" marR="11101" indent="222026">
              <a:lnSpc>
                <a:spcPct val="102899"/>
              </a:lnSpc>
              <a:spcBef>
                <a:spcPts val="131"/>
              </a:spcBef>
            </a:pPr>
            <a:endParaRPr lang="es-EC" sz="2185" spc="-11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6940" y="2545181"/>
            <a:ext cx="2695043" cy="709440"/>
          </a:xfrm>
          <a:prstGeom prst="rect">
            <a:avLst/>
          </a:prstGeom>
        </p:spPr>
        <p:txBody>
          <a:bodyPr vert="horz" wrap="square" lIns="0" tIns="16652" rIns="0" bIns="0" rtlCol="0">
            <a:spAutoFit/>
          </a:bodyPr>
          <a:lstStyle/>
          <a:p>
            <a:pPr marL="27753" marR="11101" indent="376057">
              <a:lnSpc>
                <a:spcPct val="102899"/>
              </a:lnSpc>
              <a:spcBef>
                <a:spcPts val="131"/>
              </a:spcBef>
            </a:pPr>
            <a:r>
              <a:rPr sz="2185" spc="-11" dirty="0" err="1">
                <a:latin typeface="Arial"/>
                <a:cs typeface="Arial"/>
              </a:rPr>
              <a:t>defin</a:t>
            </a:r>
            <a:r>
              <a:rPr lang="es-EC" sz="2185" spc="-11" dirty="0" err="1">
                <a:latin typeface="Arial"/>
                <a:cs typeface="Arial"/>
              </a:rPr>
              <a:t>iciones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 err="1">
                <a:latin typeface="Arial"/>
                <a:cs typeface="Arial"/>
              </a:rPr>
              <a:t>MultiPlat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>
                <a:latin typeface="Arial"/>
                <a:cs typeface="Arial"/>
              </a:rPr>
              <a:t>f</a:t>
            </a:r>
            <a:r>
              <a:rPr sz="2185" spc="-11" dirty="0">
                <a:latin typeface="Arial"/>
                <a:cs typeface="Arial"/>
              </a:rPr>
              <a:t>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4947" y="3245958"/>
            <a:ext cx="2113912" cy="724763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>
                <a:latin typeface="Arial"/>
                <a:cs typeface="Arial"/>
              </a:rPr>
              <a:t>tiene</a:t>
            </a: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76" dirty="0" smtClean="0">
                <a:latin typeface="Arial"/>
                <a:cs typeface="Arial"/>
              </a:rPr>
              <a:t>f</a:t>
            </a:r>
            <a:r>
              <a:rPr sz="2185" spc="-11" dirty="0" smtClean="0">
                <a:latin typeface="Arial"/>
                <a:cs typeface="Arial"/>
              </a:rPr>
              <a:t>o</a:t>
            </a:r>
            <a:r>
              <a:rPr sz="2185" spc="33" dirty="0" smtClean="0">
                <a:latin typeface="Arial"/>
                <a:cs typeface="Arial"/>
              </a:rPr>
              <a:t>r</a:t>
            </a:r>
            <a:r>
              <a:rPr sz="2185" spc="-11" dirty="0" smtClean="0">
                <a:latin typeface="Arial"/>
                <a:cs typeface="Arial"/>
              </a:rPr>
              <a:t>m</a:t>
            </a:r>
            <a:r>
              <a:rPr lang="es-EC" sz="2185" spc="-11" dirty="0" smtClean="0">
                <a:latin typeface="Arial"/>
                <a:cs typeface="Arial"/>
              </a:rPr>
              <a:t>a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 smtClean="0">
                <a:latin typeface="Arial"/>
                <a:cs typeface="Arial"/>
              </a:rPr>
              <a:t>tieneTipo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034" y="3219815"/>
            <a:ext cx="2223881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JuegoFamoso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LoL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Ajedrez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Sudoku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0689" y="3219815"/>
            <a:ext cx="2213459" cy="102689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22"/>
              </a:lnSpc>
              <a:spcBef>
                <a:spcPts val="208"/>
              </a:spcBef>
              <a:buChar char="-"/>
              <a:tabLst>
                <a:tab pos="197049" algn="l"/>
              </a:tabLst>
            </a:pPr>
            <a:r>
              <a:rPr lang="es-EC" sz="2185" spc="-22" dirty="0" err="1">
                <a:latin typeface="Arial"/>
                <a:cs typeface="Arial"/>
              </a:rPr>
              <a:t>UnSoloJugador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22" dirty="0">
                <a:latin typeface="Arial"/>
                <a:cs typeface="Arial"/>
              </a:rPr>
              <a:t>Multi</a:t>
            </a:r>
            <a:r>
              <a:rPr lang="es-EC" sz="2185" spc="-22" dirty="0">
                <a:latin typeface="Arial"/>
                <a:cs typeface="Arial"/>
              </a:rPr>
              <a:t>Jugador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22"/>
              </a:lnSpc>
              <a:buChar char="-"/>
              <a:tabLst>
                <a:tab pos="197049" algn="l"/>
              </a:tabLst>
            </a:pPr>
            <a:r>
              <a:rPr lang="es-EC" sz="2185" spc="-11" dirty="0" err="1">
                <a:latin typeface="Arial"/>
                <a:cs typeface="Arial"/>
              </a:rPr>
              <a:t>DeRoles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3307" y="3228290"/>
            <a:ext cx="2742659" cy="2428820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JuegoDificil</a:t>
            </a:r>
            <a:r>
              <a:rPr sz="2185" spc="-11" dirty="0">
                <a:latin typeface="Arial"/>
                <a:cs typeface="Arial"/>
              </a:rPr>
              <a:t>  </a:t>
            </a:r>
            <a:r>
              <a:rPr lang="es-EC" sz="2185" spc="-11" dirty="0">
                <a:latin typeface="Arial"/>
                <a:cs typeface="Arial"/>
              </a:rPr>
              <a:t>Juego</a:t>
            </a:r>
            <a:r>
              <a:rPr sz="2185" spc="-11" dirty="0">
                <a:latin typeface="Arial"/>
                <a:cs typeface="Arial"/>
              </a:rPr>
              <a:t>Normal  </a:t>
            </a:r>
            <a:r>
              <a:rPr lang="es-EC" sz="2185" spc="-11" dirty="0" err="1">
                <a:latin typeface="Arial"/>
                <a:cs typeface="Arial"/>
              </a:rPr>
              <a:t>JuegoFacil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Linux  </a:t>
            </a: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lang="es-EC" sz="2185" spc="-11" dirty="0">
              <a:latin typeface="Arial"/>
              <a:cs typeface="Arial"/>
            </a:endParaRPr>
          </a:p>
          <a:p>
            <a:pPr marL="27753" marR="11101">
              <a:spcBef>
                <a:spcPts val="208"/>
              </a:spcBef>
            </a:pPr>
            <a:r>
              <a:rPr lang="es-EC" sz="2185" spc="-11" dirty="0" err="1">
                <a:latin typeface="Arial"/>
                <a:cs typeface="Arial"/>
              </a:rPr>
              <a:t>JuegoPara</a:t>
            </a:r>
            <a:r>
              <a:rPr sz="2185" spc="-11" dirty="0" err="1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27753">
              <a:lnSpc>
                <a:spcPts val="2557"/>
              </a:lnSpc>
            </a:pP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62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r>
              <a:rPr sz="2185" spc="-249" dirty="0">
                <a:latin typeface="Arial"/>
                <a:cs typeface="Arial"/>
              </a:rPr>
              <a:t> </a:t>
            </a:r>
            <a:r>
              <a:rPr sz="2185" spc="-11" dirty="0">
                <a:latin typeface="Arial"/>
                <a:cs typeface="Arial"/>
              </a:rPr>
              <a:t>.</a:t>
            </a:r>
            <a:endParaRPr sz="2185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4099" y="4547017"/>
            <a:ext cx="1781115" cy="1360322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>
                <a:latin typeface="Arial"/>
                <a:cs typeface="Arial"/>
              </a:rPr>
              <a:t>Plat</a:t>
            </a:r>
            <a:r>
              <a:rPr lang="es-EC" sz="2185" spc="-11" dirty="0">
                <a:latin typeface="Arial"/>
                <a:cs typeface="Arial"/>
              </a:rPr>
              <a:t>a</a:t>
            </a:r>
            <a:r>
              <a:rPr sz="2185" spc="-11" dirty="0">
                <a:latin typeface="Arial"/>
                <a:cs typeface="Arial"/>
              </a:rPr>
              <a:t>form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Wind</a:t>
            </a:r>
            <a:r>
              <a:rPr sz="2185" spc="-44" dirty="0">
                <a:latin typeface="Arial"/>
                <a:cs typeface="Arial"/>
              </a:rPr>
              <a:t>o</a:t>
            </a:r>
            <a:r>
              <a:rPr sz="2185" spc="-11" dirty="0">
                <a:latin typeface="Arial"/>
                <a:cs typeface="Arial"/>
              </a:rPr>
              <a:t>ws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MacOSX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Linux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2898015" y="2617163"/>
            <a:ext cx="0" cy="3662085"/>
            <a:chOff x="1418755" y="1046480"/>
            <a:chExt cx="0" cy="1675765"/>
          </a:xfrm>
        </p:grpSpPr>
        <p:sp>
          <p:nvSpPr>
            <p:cNvPr id="4" name="object 4"/>
            <p:cNvSpPr/>
            <p:nvPr/>
          </p:nvSpPr>
          <p:spPr>
            <a:xfrm>
              <a:off x="141875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9" name="object 9"/>
            <p:cNvSpPr/>
            <p:nvPr/>
          </p:nvSpPr>
          <p:spPr>
            <a:xfrm>
              <a:off x="141875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875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875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75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875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875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1875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875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875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875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01753" y="4278214"/>
            <a:ext cx="2139707" cy="1693747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195661">
              <a:lnSpc>
                <a:spcPts val="2622"/>
              </a:lnSpc>
              <a:spcBef>
                <a:spcPts val="208"/>
              </a:spcBef>
            </a:pPr>
            <a:r>
              <a:rPr sz="2185" spc="-11" dirty="0">
                <a:latin typeface="Arial"/>
                <a:cs typeface="Arial"/>
              </a:rPr>
              <a:t>-</a:t>
            </a:r>
            <a:r>
              <a:rPr sz="2185" spc="-76" dirty="0">
                <a:latin typeface="Arial"/>
                <a:cs typeface="Arial"/>
              </a:rPr>
              <a:t> </a:t>
            </a:r>
            <a:r>
              <a:rPr lang="es-EC" sz="2185" spc="-11" dirty="0">
                <a:latin typeface="Arial"/>
                <a:cs typeface="Arial"/>
              </a:rPr>
              <a:t>E</a:t>
            </a:r>
            <a:r>
              <a:rPr sz="2185" spc="-11" dirty="0" err="1">
                <a:latin typeface="Arial"/>
                <a:cs typeface="Arial"/>
              </a:rPr>
              <a:t>nline</a:t>
            </a:r>
            <a:r>
              <a:rPr lang="es-EC" sz="2185" spc="-11" dirty="0">
                <a:latin typeface="Arial"/>
                <a:cs typeface="Arial"/>
              </a:rPr>
              <a:t>a</a:t>
            </a:r>
            <a:endParaRPr sz="2185" dirty="0">
              <a:latin typeface="Arial"/>
              <a:cs typeface="Arial"/>
            </a:endParaRPr>
          </a:p>
          <a:p>
            <a:pPr marL="195661" indent="-169295">
              <a:lnSpc>
                <a:spcPts val="2611"/>
              </a:lnSpc>
              <a:buChar char="-"/>
              <a:tabLst>
                <a:tab pos="197049" algn="l"/>
              </a:tabLst>
            </a:pPr>
            <a:r>
              <a:rPr sz="2185" spc="-11" dirty="0" err="1">
                <a:latin typeface="Arial"/>
                <a:cs typeface="Arial"/>
              </a:rPr>
              <a:t>Dif</a:t>
            </a:r>
            <a:r>
              <a:rPr lang="es-EC" sz="2185" spc="-11" dirty="0">
                <a:latin typeface="Arial"/>
                <a:cs typeface="Arial"/>
              </a:rPr>
              <a:t>i</a:t>
            </a:r>
            <a:r>
              <a:rPr sz="2185" spc="-11" dirty="0">
                <a:latin typeface="Arial"/>
                <a:cs typeface="Arial"/>
              </a:rPr>
              <a:t>cult</a:t>
            </a:r>
            <a:r>
              <a:rPr lang="es-EC" sz="2185" spc="-11" dirty="0" err="1">
                <a:latin typeface="Arial"/>
                <a:cs typeface="Arial"/>
              </a:rPr>
              <a:t>adJuego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Difícil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11"/>
              </a:lnSpc>
              <a:buChar char="-"/>
              <a:tabLst>
                <a:tab pos="366344" algn="l"/>
              </a:tabLst>
            </a:pPr>
            <a:r>
              <a:rPr sz="2185" spc="-11" dirty="0">
                <a:latin typeface="Arial"/>
                <a:cs typeface="Arial"/>
              </a:rPr>
              <a:t>No</a:t>
            </a:r>
            <a:r>
              <a:rPr sz="2185" spc="33" dirty="0">
                <a:latin typeface="Arial"/>
                <a:cs typeface="Arial"/>
              </a:rPr>
              <a:t>r</a:t>
            </a:r>
            <a:r>
              <a:rPr sz="2185" spc="-11" dirty="0">
                <a:latin typeface="Arial"/>
                <a:cs typeface="Arial"/>
              </a:rPr>
              <a:t>mal</a:t>
            </a:r>
            <a:endParaRPr sz="2185" dirty="0">
              <a:latin typeface="Arial"/>
              <a:cs typeface="Arial"/>
            </a:endParaRPr>
          </a:p>
          <a:p>
            <a:pPr marL="364956" lvl="1" indent="-170683">
              <a:lnSpc>
                <a:spcPts val="2622"/>
              </a:lnSpc>
              <a:buChar char="-"/>
              <a:tabLst>
                <a:tab pos="366344" algn="l"/>
              </a:tabLst>
            </a:pPr>
            <a:r>
              <a:rPr lang="es-EC" sz="2185" spc="-11" dirty="0">
                <a:latin typeface="Arial"/>
                <a:cs typeface="Arial"/>
              </a:rPr>
              <a:t>Fácil</a:t>
            </a:r>
            <a:endParaRPr sz="2185" dirty="0">
              <a:latin typeface="Arial"/>
              <a:cs typeface="Arial"/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5335011" y="2617163"/>
            <a:ext cx="0" cy="3662085"/>
            <a:chOff x="2314691" y="1197610"/>
            <a:chExt cx="0" cy="1675765"/>
          </a:xfrm>
        </p:grpSpPr>
        <p:sp>
          <p:nvSpPr>
            <p:cNvPr id="5" name="object 5"/>
            <p:cNvSpPr/>
            <p:nvPr/>
          </p:nvSpPr>
          <p:spPr>
            <a:xfrm>
              <a:off x="2314691" y="119761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4691" y="135450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4691" y="150633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14691" y="16581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4691" y="180999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4691" y="19618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14691" y="21136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14691" y="226548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4691" y="241731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4691" y="256914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4691" y="27209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465074" y="2617163"/>
            <a:ext cx="0" cy="3662085"/>
            <a:chOff x="3395585" y="1046480"/>
            <a:chExt cx="0" cy="1675765"/>
          </a:xfrm>
        </p:grpSpPr>
        <p:sp>
          <p:nvSpPr>
            <p:cNvPr id="6" name="object 6"/>
            <p:cNvSpPr/>
            <p:nvPr/>
          </p:nvSpPr>
          <p:spPr>
            <a:xfrm>
              <a:off x="3395585" y="104648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5585" y="120337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5585" y="13552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5585" y="150703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95585" y="165886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5585" y="181070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585" y="1962531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95585" y="211435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95585" y="2266188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5585" y="2418016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585" y="2569845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</p:spTree>
    <p:extLst>
      <p:ext uri="{BB962C8B-B14F-4D97-AF65-F5344CB8AC3E}">
        <p14:creationId xmlns:p14="http://schemas.microsoft.com/office/powerpoint/2010/main" val="29234750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4"/>
            <a:ext cx="73436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gregando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 </a:t>
            </a:r>
            <a:r>
              <a:rPr lang="es-EC" sz="3059" b="0" kern="1200" spc="33" dirty="0" smtClean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Clases Primitivas y Definidas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29608" y="1173185"/>
                <a:ext cx="8771518" cy="3822430"/>
              </a:xfrm>
              <a:prstGeom prst="rect">
                <a:avLst/>
              </a:prstGeom>
            </p:spPr>
            <p:txBody>
              <a:bodyPr vert="horz" wrap="square" lIns="0" tIns="192887" rIns="0" bIns="0" rtlCol="0">
                <a:spAutoFit/>
              </a:bodyPr>
              <a:lstStyle/>
              <a:p>
                <a:pPr marL="166520">
                  <a:spcBef>
                    <a:spcPts val="1519"/>
                  </a:spcBef>
                </a:pPr>
                <a:r>
                  <a:rPr lang="es-EC" sz="2185" spc="-11" dirty="0">
                    <a:solidFill>
                      <a:srgbClr val="3333B2"/>
                    </a:solidFill>
                    <a:latin typeface="Arial"/>
                    <a:cs typeface="Arial"/>
                  </a:rPr>
                  <a:t>Cuáles</a:t>
                </a:r>
                <a:r>
                  <a:rPr sz="2185" spc="-22" dirty="0">
                    <a:solidFill>
                      <a:srgbClr val="3333B2"/>
                    </a:solidFill>
                    <a:latin typeface="Arial"/>
                    <a:cs typeface="Arial"/>
                  </a:rPr>
                  <a:t> </a:t>
                </a:r>
                <a:r>
                  <a:rPr lang="es-EC" sz="2185" spc="-11" dirty="0" smtClean="0">
                    <a:solidFill>
                      <a:srgbClr val="3333B2"/>
                    </a:solidFill>
                    <a:latin typeface="Arial"/>
                    <a:cs typeface="Arial"/>
                  </a:rPr>
                  <a:t>clases</a:t>
                </a:r>
                <a:r>
                  <a:rPr sz="2185" spc="-11" dirty="0" smtClean="0">
                    <a:solidFill>
                      <a:srgbClr val="3333B2"/>
                    </a:solidFill>
                    <a:latin typeface="Arial"/>
                    <a:cs typeface="Arial"/>
                  </a:rPr>
                  <a:t>?</a:t>
                </a:r>
                <a:endParaRPr sz="2185" dirty="0">
                  <a:latin typeface="Arial"/>
                  <a:cs typeface="Arial"/>
                </a:endParaRPr>
              </a:p>
              <a:p>
                <a:pPr marL="822883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Solamente </a:t>
                </a:r>
                <a:r>
                  <a:rPr lang="es-EC" sz="2185" spc="-11" dirty="0" smtClean="0">
                    <a:latin typeface="Arial"/>
                    <a:cs typeface="Arial"/>
                  </a:rPr>
                  <a:t>clases</a:t>
                </a:r>
                <a:r>
                  <a:rPr sz="2185" spc="-11" dirty="0" smtClean="0">
                    <a:latin typeface="Arial"/>
                    <a:cs typeface="Arial"/>
                  </a:rPr>
                  <a:t> </a:t>
                </a:r>
                <a:r>
                  <a:rPr lang="es-EC" sz="2185" spc="-11" dirty="0">
                    <a:latin typeface="Arial"/>
                    <a:cs typeface="Arial"/>
                  </a:rPr>
                  <a:t>de las siguientes formas</a:t>
                </a:r>
                <a:endParaRPr sz="2185" dirty="0">
                  <a:latin typeface="Arial"/>
                  <a:cs typeface="Arial"/>
                </a:endParaRPr>
              </a:p>
              <a:p>
                <a:pPr marL="1451496" indent="-374670">
                  <a:lnSpc>
                    <a:spcPts val="2622"/>
                  </a:lnSpc>
                  <a:spcBef>
                    <a:spcPts val="1082"/>
                  </a:spcBef>
                  <a:buFont typeface="Arial" panose="020B0604020202020204" pitchFamily="34" charset="0"/>
                  <a:buChar char="•"/>
                </a:pPr>
                <a:r>
                  <a:rPr sz="2185" i="1" spc="-11" dirty="0">
                    <a:latin typeface="Arial"/>
                    <a:cs typeface="Arial"/>
                  </a:rPr>
                  <a:t>A </a:t>
                </a:r>
                <a14:m>
                  <m:oMath xmlns:m="http://schemas.openxmlformats.org/officeDocument/2006/math">
                    <m:r>
                      <a:rPr lang="es-EC" sz="2185" i="1" spc="-55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⊆</m:t>
                    </m:r>
                  </m:oMath>
                </a14:m>
                <a:r>
                  <a:rPr sz="2185" spc="-55" dirty="0">
                    <a:latin typeface="Lucida Sans Unicode"/>
                    <a:cs typeface="Lucida Sans Unicode"/>
                  </a:rPr>
                  <a:t> </a:t>
                </a:r>
                <a:r>
                  <a:rPr sz="2185" i="1" spc="-11" dirty="0">
                    <a:latin typeface="Arial"/>
                    <a:cs typeface="Arial"/>
                  </a:rPr>
                  <a:t>C </a:t>
                </a:r>
                <a:r>
                  <a:rPr sz="2185" dirty="0">
                    <a:latin typeface="Arial"/>
                    <a:cs typeface="Arial"/>
                  </a:rPr>
                  <a:t>(</a:t>
                </a:r>
                <a:r>
                  <a:rPr lang="es-EC" sz="2185" dirty="0">
                    <a:latin typeface="Arial"/>
                    <a:cs typeface="Arial"/>
                  </a:rPr>
                  <a:t>condiciones necesarias para</a:t>
                </a:r>
                <a:r>
                  <a:rPr sz="2185" spc="164" dirty="0">
                    <a:latin typeface="Arial"/>
                    <a:cs typeface="Arial"/>
                  </a:rPr>
                  <a:t> </a:t>
                </a:r>
                <a:r>
                  <a:rPr sz="2185" spc="-11" dirty="0">
                    <a:latin typeface="Arial"/>
                    <a:cs typeface="Arial"/>
                  </a:rPr>
                  <a:t>A)</a:t>
                </a:r>
                <a:endParaRPr sz="2185" dirty="0">
                  <a:latin typeface="Arial"/>
                  <a:cs typeface="Arial"/>
                </a:endParaRPr>
              </a:p>
              <a:p>
                <a:pPr marL="1451496" indent="-374670">
                  <a:lnSpc>
                    <a:spcPts val="2622"/>
                  </a:lnSpc>
                  <a:buFont typeface="Arial" panose="020B0604020202020204" pitchFamily="34" charset="0"/>
                  <a:buChar char="•"/>
                </a:pPr>
                <a:r>
                  <a:rPr sz="2185" i="1" spc="-11" dirty="0">
                    <a:latin typeface="Arial"/>
                    <a:cs typeface="Arial"/>
                  </a:rPr>
                  <a:t>A </a:t>
                </a:r>
                <a:r>
                  <a:rPr sz="2185" spc="-55" dirty="0">
                    <a:latin typeface="Lucida Sans Unicode"/>
                    <a:cs typeface="Lucida Sans Unicode"/>
                  </a:rPr>
                  <a:t>≡ </a:t>
                </a:r>
                <a:r>
                  <a:rPr sz="2185" i="1" spc="-11" dirty="0">
                    <a:latin typeface="Arial"/>
                    <a:cs typeface="Arial"/>
                  </a:rPr>
                  <a:t>C </a:t>
                </a:r>
                <a:r>
                  <a:rPr sz="2185" spc="-11" dirty="0">
                    <a:latin typeface="Arial"/>
                    <a:cs typeface="Arial"/>
                  </a:rPr>
                  <a:t>(</a:t>
                </a:r>
                <a:r>
                  <a:rPr lang="es-EC" sz="2185" spc="-11" dirty="0">
                    <a:latin typeface="Arial"/>
                    <a:cs typeface="Arial"/>
                  </a:rPr>
                  <a:t>condiciones necesarias y </a:t>
                </a:r>
                <a:r>
                  <a:rPr sz="2185" spc="-11" dirty="0" err="1">
                    <a:latin typeface="Arial"/>
                    <a:cs typeface="Arial"/>
                  </a:rPr>
                  <a:t>suficient</a:t>
                </a:r>
                <a:r>
                  <a:rPr lang="es-EC" sz="2185" spc="-11" dirty="0">
                    <a:latin typeface="Arial"/>
                    <a:cs typeface="Arial"/>
                  </a:rPr>
                  <a:t>es</a:t>
                </a:r>
                <a:r>
                  <a:rPr sz="2185" spc="-11" dirty="0">
                    <a:latin typeface="Arial"/>
                    <a:cs typeface="Arial"/>
                  </a:rPr>
                  <a:t> </a:t>
                </a:r>
                <a:r>
                  <a:rPr lang="es-EC" sz="2185" spc="-11" dirty="0">
                    <a:latin typeface="Arial"/>
                    <a:cs typeface="Arial"/>
                  </a:rPr>
                  <a:t>para </a:t>
                </a:r>
                <a:r>
                  <a:rPr sz="2185" spc="-11" dirty="0">
                    <a:latin typeface="Arial"/>
                    <a:cs typeface="Arial"/>
                  </a:rPr>
                  <a:t>A –</a:t>
                </a:r>
                <a:r>
                  <a:rPr sz="2185" spc="295" dirty="0">
                    <a:latin typeface="Arial"/>
                    <a:cs typeface="Arial"/>
                  </a:rPr>
                  <a:t> </a:t>
                </a:r>
                <a:r>
                  <a:rPr sz="2185" spc="-11" dirty="0" err="1">
                    <a:latin typeface="Arial"/>
                    <a:cs typeface="Arial"/>
                  </a:rPr>
                  <a:t>defini</a:t>
                </a:r>
                <a:r>
                  <a:rPr lang="es-EC" sz="2185" spc="-11" dirty="0" err="1">
                    <a:latin typeface="Arial"/>
                    <a:cs typeface="Arial"/>
                  </a:rPr>
                  <a:t>ción</a:t>
                </a:r>
                <a:r>
                  <a:rPr sz="2185" spc="-11" dirty="0">
                    <a:latin typeface="Arial"/>
                    <a:cs typeface="Arial"/>
                  </a:rPr>
                  <a:t>)</a:t>
                </a:r>
                <a:endParaRPr sz="2185" dirty="0">
                  <a:latin typeface="Arial"/>
                  <a:cs typeface="Arial"/>
                </a:endParaRPr>
              </a:p>
              <a:p>
                <a:pPr marL="821498" marR="667467" indent="-374670">
                  <a:spcBef>
                    <a:spcPts val="1300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Por cada subclase de </a:t>
                </a:r>
                <a:r>
                  <a:rPr lang="es-EC" sz="2185" spc="-11" dirty="0" err="1">
                    <a:latin typeface="Arial"/>
                    <a:cs typeface="Arial"/>
                  </a:rPr>
                  <a:t>JuegosFamosos</a:t>
                </a:r>
                <a:r>
                  <a:rPr lang="es-EC" sz="2185" spc="-11" dirty="0">
                    <a:latin typeface="Arial"/>
                    <a:cs typeface="Arial"/>
                  </a:rPr>
                  <a:t> se requiere insertar axiomas como:</a:t>
                </a:r>
                <a:endParaRPr sz="2185" dirty="0">
                  <a:latin typeface="Arial"/>
                  <a:cs typeface="Arial"/>
                </a:endParaRPr>
              </a:p>
              <a:p>
                <a:pPr marL="1451496" indent="-374670">
                  <a:lnSpc>
                    <a:spcPts val="2622"/>
                  </a:lnSpc>
                  <a:spcBef>
                    <a:spcPts val="1058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Ajedrez puede ser instalado en cualquier plataforma</a:t>
                </a:r>
                <a:endParaRPr sz="2185" dirty="0">
                  <a:latin typeface="Arial"/>
                  <a:cs typeface="Arial"/>
                </a:endParaRPr>
              </a:p>
              <a:p>
                <a:pPr marL="1451496" indent="-374670">
                  <a:lnSpc>
                    <a:spcPts val="2622"/>
                  </a:lnSpc>
                  <a:buFont typeface="Arial" panose="020B0604020202020204" pitchFamily="34" charset="0"/>
                  <a:buChar char="•"/>
                </a:pPr>
                <a:r>
                  <a:rPr sz="2185" spc="-11" dirty="0">
                    <a:latin typeface="Arial"/>
                    <a:cs typeface="Arial"/>
                  </a:rPr>
                  <a:t>League of Legends </a:t>
                </a:r>
                <a:r>
                  <a:rPr lang="es-EC" sz="2185" spc="-11" dirty="0">
                    <a:latin typeface="Arial"/>
                    <a:cs typeface="Arial"/>
                  </a:rPr>
                  <a:t>es un juego en </a:t>
                </a:r>
                <a:r>
                  <a:rPr lang="es-EC" sz="2185" spc="-11" dirty="0" smtClean="0">
                    <a:latin typeface="Arial"/>
                    <a:cs typeface="Arial"/>
                  </a:rPr>
                  <a:t>línea</a:t>
                </a:r>
                <a:endParaRPr sz="21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8" y="1173185"/>
                <a:ext cx="8771518" cy="3822430"/>
              </a:xfrm>
              <a:prstGeom prst="rect">
                <a:avLst/>
              </a:prstGeom>
              <a:blipFill rotWithShape="0">
                <a:blip r:embed="rId2"/>
                <a:stretch>
                  <a:fillRect l="-69" b="-366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9183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4"/>
            <a:ext cx="58196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b="0" kern="1200" spc="33" dirty="0" smtClean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Clases Primitivas </a:t>
            </a:r>
            <a:r>
              <a:rPr sz="3059" b="0" kern="1200" spc="33" dirty="0" smtClean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– </a:t>
            </a:r>
            <a:r>
              <a:rPr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E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jem</a:t>
            </a:r>
            <a:r>
              <a:rPr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pl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o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94982" y="980215"/>
                <a:ext cx="8714320" cy="3277085"/>
              </a:xfrm>
              <a:prstGeom prst="rect">
                <a:avLst/>
              </a:prstGeom>
            </p:spPr>
            <p:txBody>
              <a:bodyPr vert="horz" wrap="square" lIns="0" tIns="165134" rIns="0" bIns="0" rtlCol="0">
                <a:spAutoFit/>
              </a:bodyPr>
              <a:lstStyle/>
              <a:p>
                <a:pPr marL="457930" indent="-374670">
                  <a:spcBef>
                    <a:spcPts val="1300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Especificación en lenguaje n</a:t>
                </a:r>
                <a:r>
                  <a:rPr lang="es-EC" sz="2185" spc="-11" dirty="0" err="1">
                    <a:latin typeface="Arial"/>
                    <a:cs typeface="Arial"/>
                  </a:rPr>
                  <a:t>atural</a:t>
                </a:r>
                <a:endParaRPr lang="es-EC" sz="2185" dirty="0">
                  <a:latin typeface="Arial"/>
                  <a:cs typeface="Arial"/>
                </a:endParaRPr>
              </a:p>
              <a:p>
                <a:pPr marL="1011608">
                  <a:spcBef>
                    <a:spcPts val="1071"/>
                  </a:spcBef>
                </a:pPr>
                <a:r>
                  <a:rPr lang="es-EC" sz="2185" spc="-11" dirty="0">
                    <a:latin typeface="Arial"/>
                    <a:cs typeface="Arial"/>
                  </a:rPr>
                  <a:t>Ajedrez puede ser instalado en cualquier plataforma</a:t>
                </a:r>
                <a:endParaRPr lang="es-EC" sz="2185" dirty="0">
                  <a:latin typeface="Arial"/>
                  <a:cs typeface="Arial"/>
                </a:endParaRPr>
              </a:p>
              <a:p>
                <a:pPr marL="457930" indent="-374670">
                  <a:spcBef>
                    <a:spcPts val="1300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Replantear la especificación utilizando el vocabulario de ontología.</a:t>
                </a:r>
                <a:endParaRPr lang="es-EC" sz="2185" dirty="0">
                  <a:latin typeface="Arial"/>
                  <a:cs typeface="Arial"/>
                </a:endParaRPr>
              </a:p>
              <a:p>
                <a:pPr marL="1011608" marR="66608">
                  <a:spcBef>
                    <a:spcPts val="1082"/>
                  </a:spcBef>
                </a:pPr>
                <a:r>
                  <a:rPr lang="es-EC" sz="2185" spc="-11" dirty="0">
                    <a:latin typeface="Arial"/>
                    <a:cs typeface="Arial"/>
                  </a:rPr>
                  <a:t>Ajedrez tiene plataforma </a:t>
                </a:r>
                <a:r>
                  <a:rPr lang="es-EC" sz="2185" spc="-22" dirty="0">
                    <a:latin typeface="Arial"/>
                    <a:cs typeface="Arial"/>
                  </a:rPr>
                  <a:t>Windows, tiene plataforma </a:t>
                </a:r>
                <a:r>
                  <a:rPr lang="es-EC" sz="2185" spc="-11" dirty="0" err="1">
                    <a:latin typeface="Arial"/>
                    <a:cs typeface="Arial"/>
                  </a:rPr>
                  <a:t>MacOSX</a:t>
                </a:r>
                <a:r>
                  <a:rPr lang="es-EC" sz="2185" spc="-11" dirty="0">
                    <a:latin typeface="Arial"/>
                    <a:cs typeface="Arial"/>
                  </a:rPr>
                  <a:t>, y tiene plataforma Linux</a:t>
                </a:r>
                <a:endParaRPr lang="es-EC" sz="2185" dirty="0">
                  <a:latin typeface="Arial"/>
                  <a:cs typeface="Arial"/>
                </a:endParaRPr>
              </a:p>
              <a:p>
                <a:pPr marL="457930" indent="-374670">
                  <a:spcBef>
                    <a:spcPts val="1278"/>
                  </a:spcBef>
                  <a:buFont typeface="Arial" panose="020B0604020202020204" pitchFamily="34" charset="0"/>
                  <a:buChar char="•"/>
                </a:pPr>
                <a:r>
                  <a:rPr lang="es-EC" sz="2185" dirty="0">
                    <a:latin typeface="Arial"/>
                    <a:cs typeface="Arial"/>
                  </a:rPr>
                  <a:t>Escríbalo usando lógica descriptiva (opcional)</a:t>
                </a:r>
              </a:p>
              <a:p>
                <a:pPr marL="1011608">
                  <a:spcBef>
                    <a:spcPts val="1082"/>
                  </a:spcBef>
                </a:pPr>
                <a:r>
                  <a:rPr lang="es-EC" sz="2185" i="1" spc="-11" dirty="0">
                    <a:latin typeface="Arial"/>
                    <a:cs typeface="Arial"/>
                  </a:rPr>
                  <a:t>Ajedrez </a:t>
                </a:r>
                <a14:m>
                  <m:oMath xmlns:m="http://schemas.openxmlformats.org/officeDocument/2006/math">
                    <m:r>
                      <a:rPr lang="es-EC" sz="2185" i="1" spc="-1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⊆ </m:t>
                    </m:r>
                  </m:oMath>
                </a14:m>
                <a:r>
                  <a:rPr lang="es-EC" sz="2185" spc="-22" dirty="0">
                    <a:latin typeface="Lucida Sans Unicode"/>
                    <a:cs typeface="Lucida Sans Unicode"/>
                  </a:rPr>
                  <a:t>∃</a:t>
                </a:r>
                <a:r>
                  <a:rPr lang="es-EC" sz="2185" i="1" spc="-22" dirty="0" err="1">
                    <a:latin typeface="Arial"/>
                    <a:cs typeface="Arial"/>
                  </a:rPr>
                  <a:t>tienePlataforma.Windows</a:t>
                </a:r>
                <a:endParaRPr sz="21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2" y="980215"/>
                <a:ext cx="8714320" cy="3277085"/>
              </a:xfrm>
              <a:prstGeom prst="rect">
                <a:avLst/>
              </a:prstGeom>
              <a:blipFill rotWithShape="0">
                <a:blip r:embed="rId2"/>
                <a:stretch>
                  <a:fillRect l="-839" r="-559" b="-46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279458" y="4187583"/>
                <a:ext cx="5898107" cy="362869"/>
              </a:xfrm>
              <a:prstGeom prst="rect">
                <a:avLst/>
              </a:prstGeom>
            </p:spPr>
            <p:txBody>
              <a:bodyPr vert="horz" wrap="square" lIns="0" tIns="26366" rIns="0" bIns="0" rtlCol="0">
                <a:spAutoFit/>
              </a:bodyPr>
              <a:lstStyle/>
              <a:p>
                <a:pPr marL="27753">
                  <a:spcBef>
                    <a:spcPts val="208"/>
                  </a:spcBef>
                </a:pPr>
                <a:r>
                  <a:rPr lang="es-EC" sz="2185" i="1" spc="-11" dirty="0">
                    <a:latin typeface="Arial"/>
                    <a:cs typeface="Arial"/>
                  </a:rPr>
                  <a:t>Ajedrez</a:t>
                </a:r>
                <a:r>
                  <a:rPr sz="2185" i="1" spc="-11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2185" i="1" spc="-1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⊆</m:t>
                    </m:r>
                  </m:oMath>
                </a14:m>
                <a:r>
                  <a:rPr sz="2185" spc="11" dirty="0">
                    <a:latin typeface="Lucida Sans Unicode"/>
                    <a:cs typeface="Lucida Sans Unicode"/>
                  </a:rPr>
                  <a:t> </a:t>
                </a:r>
                <a:r>
                  <a:rPr sz="2185" spc="-22" dirty="0">
                    <a:latin typeface="Lucida Sans Unicode"/>
                    <a:cs typeface="Lucida Sans Unicode"/>
                  </a:rPr>
                  <a:t>∃</a:t>
                </a:r>
                <a:r>
                  <a:rPr lang="es-EC" sz="2185" i="1" spc="-22" dirty="0" err="1">
                    <a:latin typeface="Arial"/>
                    <a:cs typeface="Arial"/>
                  </a:rPr>
                  <a:t>tienePlataforma</a:t>
                </a:r>
                <a:r>
                  <a:rPr sz="2185" i="1" spc="-22" dirty="0">
                    <a:latin typeface="Arial"/>
                    <a:cs typeface="Arial"/>
                  </a:rPr>
                  <a:t>.</a:t>
                </a:r>
                <a:r>
                  <a:rPr sz="2185" i="1" spc="-22" dirty="0" err="1">
                    <a:latin typeface="Arial"/>
                    <a:cs typeface="Arial"/>
                  </a:rPr>
                  <a:t>MacOSX</a:t>
                </a:r>
                <a:endParaRPr sz="21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84" y="1916232"/>
                <a:ext cx="2698966" cy="166071"/>
              </a:xfrm>
              <a:prstGeom prst="rect">
                <a:avLst/>
              </a:prstGeom>
              <a:blipFill rotWithShape="0">
                <a:blip r:embed="rId3"/>
                <a:stretch>
                  <a:fillRect l="-2483" t="-25000" b="-4285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294982" y="4353468"/>
                <a:ext cx="9088993" cy="2223018"/>
              </a:xfrm>
              <a:prstGeom prst="rect">
                <a:avLst/>
              </a:prstGeom>
            </p:spPr>
            <p:txBody>
              <a:bodyPr vert="horz" wrap="square" lIns="0" tIns="192887" rIns="0" bIns="0" rtlCol="0">
                <a:spAutoFit/>
              </a:bodyPr>
              <a:lstStyle/>
              <a:p>
                <a:pPr marL="1011608">
                  <a:spcBef>
                    <a:spcPts val="1519"/>
                  </a:spcBef>
                </a:pPr>
                <a:r>
                  <a:rPr lang="es-EC" sz="2185" i="1" spc="-11" dirty="0">
                    <a:latin typeface="Arial"/>
                    <a:cs typeface="Arial"/>
                  </a:rPr>
                  <a:t>Ajedrez </a:t>
                </a:r>
                <a14:m>
                  <m:oMath xmlns:m="http://schemas.openxmlformats.org/officeDocument/2006/math">
                    <m:r>
                      <a:rPr lang="es-EC" sz="2185" i="1" spc="-1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⊆</m:t>
                    </m:r>
                  </m:oMath>
                </a14:m>
                <a:r>
                  <a:rPr sz="2185" spc="-22" dirty="0">
                    <a:latin typeface="Lucida Sans Unicode"/>
                    <a:cs typeface="Lucida Sans Unicode"/>
                  </a:rPr>
                  <a:t> ∃</a:t>
                </a:r>
                <a:r>
                  <a:rPr lang="es-EC" sz="2185" i="1" spc="-22" dirty="0" err="1">
                    <a:latin typeface="Arial"/>
                    <a:cs typeface="Arial"/>
                  </a:rPr>
                  <a:t>tienePlataforma</a:t>
                </a:r>
                <a:r>
                  <a:rPr sz="2185" i="1" spc="-22" dirty="0">
                    <a:latin typeface="Arial"/>
                    <a:cs typeface="Arial"/>
                  </a:rPr>
                  <a:t>.Linux</a:t>
                </a:r>
                <a:endParaRPr sz="2185" dirty="0">
                  <a:latin typeface="Arial"/>
                  <a:cs typeface="Arial"/>
                </a:endParaRPr>
              </a:p>
              <a:p>
                <a:pPr marL="456542" marR="66608" indent="-374670">
                  <a:lnSpc>
                    <a:spcPct val="141100"/>
                  </a:lnSpc>
                  <a:spcBef>
                    <a:spcPts val="219"/>
                  </a:spcBef>
                  <a:buFont typeface="Arial" panose="020B0604020202020204" pitchFamily="34" charset="0"/>
                  <a:buChar char="•"/>
                </a:pPr>
                <a:r>
                  <a:rPr lang="es-EC" sz="2185" dirty="0">
                    <a:latin typeface="Arial"/>
                    <a:cs typeface="Arial"/>
                  </a:rPr>
                  <a:t>Escríbalo usando sintaxis </a:t>
                </a:r>
                <a:r>
                  <a:rPr sz="2185" spc="-11" dirty="0">
                    <a:latin typeface="Arial"/>
                    <a:cs typeface="Arial"/>
                  </a:rPr>
                  <a:t>Manchester (</a:t>
                </a:r>
                <a:r>
                  <a:rPr lang="es-EC" sz="2185" spc="-11" dirty="0">
                    <a:latin typeface="Arial"/>
                    <a:cs typeface="Arial"/>
                  </a:rPr>
                  <a:t>el lado derecho es suficiente)</a:t>
                </a:r>
                <a:r>
                  <a:rPr sz="2185" spc="-11" dirty="0">
                    <a:latin typeface="Arial"/>
                    <a:cs typeface="Arial"/>
                  </a:rPr>
                  <a:t> </a:t>
                </a:r>
                <a:r>
                  <a:rPr lang="es-EC" sz="2185" spc="-11" dirty="0">
                    <a:latin typeface="Arial"/>
                    <a:cs typeface="Arial"/>
                  </a:rPr>
                  <a:t>     </a:t>
                </a:r>
              </a:p>
              <a:p>
                <a:pPr marL="1080991" marR="66608" lvl="1">
                  <a:lnSpc>
                    <a:spcPct val="141100"/>
                  </a:lnSpc>
                  <a:spcBef>
                    <a:spcPts val="219"/>
                  </a:spcBef>
                </a:pPr>
                <a:r>
                  <a:rPr lang="es-EC" sz="2185" spc="-11" dirty="0">
                    <a:latin typeface="Arial"/>
                    <a:cs typeface="Arial"/>
                  </a:rPr>
                  <a:t>tiene</a:t>
                </a:r>
                <a:r>
                  <a:rPr sz="2185" spc="-11" dirty="0">
                    <a:latin typeface="Arial"/>
                    <a:cs typeface="Arial"/>
                  </a:rPr>
                  <a:t>Plat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form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 some</a:t>
                </a:r>
                <a:r>
                  <a:rPr sz="2185" spc="-22" dirty="0">
                    <a:latin typeface="Arial"/>
                    <a:cs typeface="Arial"/>
                  </a:rPr>
                  <a:t> </a:t>
                </a:r>
                <a:r>
                  <a:rPr sz="2185" spc="-11" dirty="0">
                    <a:latin typeface="Arial"/>
                    <a:cs typeface="Arial"/>
                  </a:rPr>
                  <a:t>Windows</a:t>
                </a:r>
                <a:endParaRPr sz="2185" dirty="0">
                  <a:latin typeface="Arial"/>
                  <a:cs typeface="Arial"/>
                </a:endParaRPr>
              </a:p>
              <a:p>
                <a:pPr marL="1011608" marR="2407600">
                  <a:lnSpc>
                    <a:spcPts val="2622"/>
                  </a:lnSpc>
                  <a:spcBef>
                    <a:spcPts val="76"/>
                  </a:spcBef>
                </a:pPr>
                <a:r>
                  <a:rPr lang="es-EC" sz="2185" spc="-11" dirty="0">
                    <a:latin typeface="Arial"/>
                    <a:cs typeface="Arial"/>
                  </a:rPr>
                  <a:t> tiene</a:t>
                </a:r>
                <a:r>
                  <a:rPr sz="2185" spc="-11" dirty="0">
                    <a:latin typeface="Arial"/>
                    <a:cs typeface="Arial"/>
                  </a:rPr>
                  <a:t>Plat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form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 some</a:t>
                </a:r>
                <a:r>
                  <a:rPr sz="2185" spc="-87" dirty="0">
                    <a:latin typeface="Arial"/>
                    <a:cs typeface="Arial"/>
                  </a:rPr>
                  <a:t> </a:t>
                </a:r>
                <a:r>
                  <a:rPr sz="2185" spc="-11" dirty="0" err="1">
                    <a:latin typeface="Arial"/>
                    <a:cs typeface="Arial"/>
                  </a:rPr>
                  <a:t>MacOSX</a:t>
                </a:r>
                <a:endParaRPr lang="es-EC" sz="2185" spc="-11" dirty="0">
                  <a:latin typeface="Arial"/>
                  <a:cs typeface="Arial"/>
                </a:endParaRPr>
              </a:p>
              <a:p>
                <a:pPr marL="1011608" marR="2407600">
                  <a:lnSpc>
                    <a:spcPts val="2622"/>
                  </a:lnSpc>
                  <a:spcBef>
                    <a:spcPts val="76"/>
                  </a:spcBef>
                </a:pPr>
                <a:r>
                  <a:rPr lang="es-EC" sz="2185" spc="-11" dirty="0">
                    <a:latin typeface="Arial"/>
                    <a:cs typeface="Arial"/>
                  </a:rPr>
                  <a:t> tiene</a:t>
                </a:r>
                <a:r>
                  <a:rPr sz="2185" spc="-11" dirty="0">
                    <a:latin typeface="Arial"/>
                    <a:cs typeface="Arial"/>
                  </a:rPr>
                  <a:t>Plat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form</a:t>
                </a:r>
                <a:r>
                  <a:rPr lang="es-EC" sz="2185" spc="-11" dirty="0">
                    <a:latin typeface="Arial"/>
                    <a:cs typeface="Arial"/>
                  </a:rPr>
                  <a:t>a</a:t>
                </a:r>
                <a:r>
                  <a:rPr sz="2185" spc="-11" dirty="0">
                    <a:latin typeface="Arial"/>
                    <a:cs typeface="Arial"/>
                  </a:rPr>
                  <a:t> some</a:t>
                </a:r>
                <a:r>
                  <a:rPr sz="2185" spc="-44" dirty="0">
                    <a:latin typeface="Arial"/>
                    <a:cs typeface="Arial"/>
                  </a:rPr>
                  <a:t> </a:t>
                </a:r>
                <a:r>
                  <a:rPr sz="2185" spc="-11" dirty="0">
                    <a:latin typeface="Arial"/>
                    <a:cs typeface="Arial"/>
                  </a:rPr>
                  <a:t>Linux</a:t>
                </a:r>
                <a:endParaRPr sz="21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9" y="1992141"/>
                <a:ext cx="4159111" cy="1010405"/>
              </a:xfrm>
              <a:prstGeom prst="rect">
                <a:avLst/>
              </a:prstGeom>
              <a:blipFill rotWithShape="0">
                <a:blip r:embed="rId4"/>
                <a:stretch>
                  <a:fillRect l="-880" b="-6024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386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8306" y="352425"/>
            <a:ext cx="9089390" cy="615553"/>
          </a:xfrm>
        </p:spPr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r>
              <a:rPr lang="en-US" dirty="0" smtClean="0"/>
              <a:t> de OWL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808990" y="1478569"/>
            <a:ext cx="9075420" cy="56380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4000" dirty="0" smtClean="0">
                <a:solidFill>
                  <a:schemeClr val="tx1"/>
                </a:solidFill>
              </a:rPr>
              <a:t>Suposición Mundo Abierto (Open-</a:t>
            </a:r>
            <a:r>
              <a:rPr lang="es-EC" sz="4000" dirty="0" err="1" smtClean="0">
                <a:solidFill>
                  <a:schemeClr val="tx1"/>
                </a:solidFill>
              </a:rPr>
              <a:t>world</a:t>
            </a:r>
            <a:r>
              <a:rPr lang="es-EC" sz="4000" dirty="0" smtClean="0">
                <a:solidFill>
                  <a:schemeClr val="tx1"/>
                </a:solidFill>
              </a:rPr>
              <a:t> </a:t>
            </a:r>
            <a:r>
              <a:rPr lang="es-EC" sz="4000" dirty="0" err="1" smtClean="0">
                <a:solidFill>
                  <a:schemeClr val="tx1"/>
                </a:solidFill>
              </a:rPr>
              <a:t>assumption</a:t>
            </a:r>
            <a:r>
              <a:rPr lang="es-EC" sz="4000" dirty="0" smtClean="0">
                <a:solidFill>
                  <a:schemeClr val="tx1"/>
                </a:solidFill>
              </a:rPr>
              <a:t>) </a:t>
            </a:r>
            <a:endParaRPr lang="es-EC" sz="4000" dirty="0">
              <a:solidFill>
                <a:schemeClr val="tx1"/>
              </a:solidFill>
            </a:endParaRPr>
          </a:p>
          <a:p>
            <a:pPr marL="1075700" lvl="1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tx1"/>
                </a:solidFill>
              </a:rPr>
              <a:t>Suposición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Nombre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Ú</a:t>
            </a:r>
            <a:r>
              <a:rPr lang="en-US" sz="4000" dirty="0" err="1" smtClean="0">
                <a:solidFill>
                  <a:schemeClr val="tx1"/>
                </a:solidFill>
              </a:rPr>
              <a:t>nico</a:t>
            </a:r>
            <a:r>
              <a:rPr lang="en-US" sz="4000" dirty="0" smtClean="0">
                <a:solidFill>
                  <a:schemeClr val="tx1"/>
                </a:solidFill>
              </a:rPr>
              <a:t> (Unique </a:t>
            </a:r>
            <a:r>
              <a:rPr lang="en-US" sz="4000" dirty="0">
                <a:solidFill>
                  <a:schemeClr val="tx1"/>
                </a:solidFill>
              </a:rPr>
              <a:t>Named </a:t>
            </a:r>
            <a:r>
              <a:rPr lang="en-US" sz="4000" dirty="0" smtClean="0">
                <a:solidFill>
                  <a:schemeClr val="tx1"/>
                </a:solidFill>
              </a:rPr>
              <a:t>Assumption)</a:t>
            </a:r>
            <a:endParaRPr lang="en-US" sz="4000" dirty="0">
              <a:solidFill>
                <a:schemeClr val="tx1"/>
              </a:solidFill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891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183663" y="1752119"/>
            <a:ext cx="8659116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832596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 smtClean="0">
                <a:solidFill>
                  <a:srgbClr val="3333B2"/>
                </a:solidFill>
                <a:latin typeface="Arial"/>
                <a:cs typeface="Arial"/>
              </a:rPr>
              <a:t>Agregando axiomas a la Clase </a:t>
            </a:r>
            <a:r>
              <a:rPr sz="3059" spc="33" dirty="0" smtClean="0">
                <a:solidFill>
                  <a:srgbClr val="3333B2"/>
                </a:solidFill>
                <a:latin typeface="Arial"/>
                <a:cs typeface="Arial"/>
              </a:rPr>
              <a:t>“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Ajedrez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4" name="object 4"/>
          <p:cNvSpPr/>
          <p:nvPr/>
        </p:nvSpPr>
        <p:spPr>
          <a:xfrm>
            <a:off x="1183664" y="4162017"/>
            <a:ext cx="393360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3984857" y="4381995"/>
            <a:ext cx="411852" cy="285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8" name="Rectángulo 7"/>
          <p:cNvSpPr/>
          <p:nvPr/>
        </p:nvSpPr>
        <p:spPr>
          <a:xfrm>
            <a:off x="3348443" y="4131320"/>
            <a:ext cx="6494337" cy="28140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3934"/>
          </a:p>
        </p:txBody>
      </p:sp>
    </p:spTree>
    <p:extLst>
      <p:ext uri="{BB962C8B-B14F-4D97-AF65-F5344CB8AC3E}">
        <p14:creationId xmlns:p14="http://schemas.microsoft.com/office/powerpoint/2010/main" val="8507250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7" y="130713"/>
            <a:ext cx="832596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axiomas a la Clase </a:t>
            </a:r>
            <a:r>
              <a:rPr sz="3059" spc="33" dirty="0" smtClean="0">
                <a:solidFill>
                  <a:srgbClr val="3333B2"/>
                </a:solidFill>
                <a:latin typeface="Arial"/>
                <a:cs typeface="Arial"/>
              </a:rPr>
              <a:t>“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Ajedrez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  <a:endParaRPr sz="3059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183663" y="1752119"/>
            <a:ext cx="8659116" cy="5329906"/>
          </a:xfrm>
          <a:prstGeom prst="rect">
            <a:avLst/>
          </a:prstGeom>
        </p:spPr>
      </p:pic>
      <p:sp>
        <p:nvSpPr>
          <p:cNvPr id="8" name="object 4"/>
          <p:cNvSpPr/>
          <p:nvPr/>
        </p:nvSpPr>
        <p:spPr>
          <a:xfrm>
            <a:off x="1183664" y="4162017"/>
            <a:ext cx="393360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9" name="object 6"/>
          <p:cNvSpPr/>
          <p:nvPr/>
        </p:nvSpPr>
        <p:spPr>
          <a:xfrm>
            <a:off x="3984857" y="4381995"/>
            <a:ext cx="411852" cy="285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10" name="Rectángulo 9"/>
          <p:cNvSpPr/>
          <p:nvPr/>
        </p:nvSpPr>
        <p:spPr>
          <a:xfrm>
            <a:off x="3348443" y="4131320"/>
            <a:ext cx="6494337" cy="28140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3934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068" y="2678761"/>
            <a:ext cx="5661293" cy="44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5461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7" y="130713"/>
            <a:ext cx="832596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s-EC" sz="3059" spc="33" dirty="0" err="1">
                <a:solidFill>
                  <a:srgbClr val="3333B2"/>
                </a:solidFill>
                <a:latin typeface="Arial"/>
                <a:cs typeface="Arial"/>
              </a:rPr>
              <a:t>gregando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Axiom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s 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 la </a:t>
            </a:r>
            <a:r>
              <a:rPr sz="3059" spc="33" dirty="0" err="1">
                <a:solidFill>
                  <a:srgbClr val="3333B2"/>
                </a:solidFill>
                <a:latin typeface="Arial"/>
                <a:cs typeface="Arial"/>
              </a:rPr>
              <a:t>Clas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e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 “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Ajedrez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183663" y="1752119"/>
            <a:ext cx="8659116" cy="5329906"/>
          </a:xfrm>
          <a:prstGeom prst="rect">
            <a:avLst/>
          </a:prstGeom>
        </p:spPr>
      </p:pic>
      <p:sp>
        <p:nvSpPr>
          <p:cNvPr id="8" name="object 4"/>
          <p:cNvSpPr/>
          <p:nvPr/>
        </p:nvSpPr>
        <p:spPr>
          <a:xfrm>
            <a:off x="1183664" y="4162017"/>
            <a:ext cx="393360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9" name="object 6"/>
          <p:cNvSpPr/>
          <p:nvPr/>
        </p:nvSpPr>
        <p:spPr>
          <a:xfrm>
            <a:off x="3984857" y="4381995"/>
            <a:ext cx="411852" cy="285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10" name="Rectángulo 9"/>
          <p:cNvSpPr/>
          <p:nvPr/>
        </p:nvSpPr>
        <p:spPr>
          <a:xfrm>
            <a:off x="3348443" y="4131320"/>
            <a:ext cx="6494337" cy="28140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3934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62" y="2948818"/>
            <a:ext cx="5755712" cy="4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187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5923"/>
          <a:stretch/>
        </p:blipFill>
        <p:spPr>
          <a:xfrm>
            <a:off x="1183664" y="1783167"/>
            <a:ext cx="8659119" cy="532868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7826400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Axiomas a la Clase</a:t>
            </a:r>
            <a:r>
              <a:rPr lang="es-EC" sz="3059" spc="-1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“Ajedrez”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4086" y="4199096"/>
            <a:ext cx="393360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348442" y="4280990"/>
            <a:ext cx="6494339" cy="2542676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26396244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7" y="130713"/>
            <a:ext cx="101757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 algn="l" rtl="0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Mejorando la definición de la Clase “DificultadJuego”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1012867" y="1985033"/>
                <a:ext cx="7854263" cy="4865280"/>
              </a:xfrm>
              <a:prstGeom prst="rect">
                <a:avLst/>
              </a:prstGeom>
            </p:spPr>
            <p:txBody>
              <a:bodyPr vert="horz" wrap="square" lIns="0" tIns="192887" rIns="0" bIns="0" rtlCol="0">
                <a:spAutoFit/>
              </a:bodyPr>
              <a:lstStyle/>
              <a:p>
                <a:pPr marL="83260">
                  <a:spcBef>
                    <a:spcPts val="1519"/>
                  </a:spcBef>
                </a:pPr>
                <a:r>
                  <a:rPr lang="es-EC" sz="2185" spc="-11" dirty="0">
                    <a:solidFill>
                      <a:srgbClr val="3333B2"/>
                    </a:solidFill>
                    <a:latin typeface="Arial"/>
                    <a:cs typeface="Arial"/>
                  </a:rPr>
                  <a:t>Qué se requiere hacer?</a:t>
                </a:r>
                <a:endParaRPr sz="2185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sz="2185" spc="-11" dirty="0">
                    <a:latin typeface="Arial"/>
                    <a:cs typeface="Arial"/>
                  </a:rPr>
                  <a:t>a</a:t>
                </a:r>
                <a:r>
                  <a:rPr lang="es-EC" sz="2185" spc="-11" dirty="0" err="1">
                    <a:latin typeface="Arial"/>
                    <a:cs typeface="Arial"/>
                  </a:rPr>
                  <a:t>gregar</a:t>
                </a:r>
                <a:r>
                  <a:rPr lang="es-EC" sz="2185" spc="-11" dirty="0">
                    <a:latin typeface="Arial"/>
                    <a:cs typeface="Arial"/>
                  </a:rPr>
                  <a:t> </a:t>
                </a:r>
                <a:r>
                  <a:rPr sz="2185" i="1" spc="-11" dirty="0" err="1">
                    <a:latin typeface="Arial"/>
                    <a:cs typeface="Arial"/>
                  </a:rPr>
                  <a:t>Dificult</a:t>
                </a:r>
                <a:r>
                  <a:rPr lang="es-EC" sz="2185" i="1" spc="-11" dirty="0" err="1">
                    <a:latin typeface="Arial"/>
                    <a:cs typeface="Arial"/>
                  </a:rPr>
                  <a:t>adJuego</a:t>
                </a:r>
                <a:r>
                  <a:rPr sz="2185" i="1" spc="-11" dirty="0">
                    <a:latin typeface="Arial"/>
                    <a:cs typeface="Arial"/>
                  </a:rPr>
                  <a:t> </a:t>
                </a:r>
                <a:r>
                  <a:rPr sz="2185" spc="-55" dirty="0">
                    <a:latin typeface="Lucida Sans Unicode"/>
                    <a:cs typeface="Lucida Sans Unicode"/>
                  </a:rPr>
                  <a:t>≡ </a:t>
                </a:r>
                <a:r>
                  <a:rPr lang="es-EC" sz="2185" i="1" spc="-11" dirty="0" err="1">
                    <a:latin typeface="Arial"/>
                    <a:cs typeface="Arial"/>
                  </a:rPr>
                  <a:t>Dificil</a:t>
                </a:r>
                <a:r>
                  <a:rPr sz="2185" i="1" spc="-11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2185" i="1" spc="-164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⊔</m:t>
                    </m:r>
                  </m:oMath>
                </a14:m>
                <a:r>
                  <a:rPr sz="2185" spc="-164" dirty="0">
                    <a:latin typeface="Lucida Sans Unicode"/>
                    <a:cs typeface="Lucida Sans Unicode"/>
                  </a:rPr>
                  <a:t> </a:t>
                </a:r>
                <a:r>
                  <a:rPr sz="2185" i="1" dirty="0">
                    <a:latin typeface="Arial"/>
                    <a:cs typeface="Arial"/>
                  </a:rPr>
                  <a:t>Normal </a:t>
                </a:r>
                <a14:m>
                  <m:oMath xmlns:m="http://schemas.openxmlformats.org/officeDocument/2006/math">
                    <m:r>
                      <a:rPr lang="es-EC" sz="2185" i="1" spc="-164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/>
                      </a:rPr>
                      <m:t>⊔</m:t>
                    </m:r>
                  </m:oMath>
                </a14:m>
                <a:r>
                  <a:rPr lang="es-EC" sz="2185" spc="-500" dirty="0">
                    <a:latin typeface="Lucida Sans Unicode"/>
                    <a:cs typeface="Lucida Sans Unicode"/>
                  </a:rPr>
                  <a:t> </a:t>
                </a:r>
                <a:r>
                  <a:rPr sz="2185" spc="-500" dirty="0">
                    <a:latin typeface="Lucida Sans Unicode"/>
                    <a:cs typeface="Lucida Sans Unicode"/>
                  </a:rPr>
                  <a:t> </a:t>
                </a:r>
                <a:r>
                  <a:rPr lang="es-EC" sz="2185" i="1" spc="-11" dirty="0" err="1">
                    <a:latin typeface="Arial"/>
                    <a:cs typeface="Arial"/>
                  </a:rPr>
                  <a:t>Facil</a:t>
                </a:r>
                <a:endParaRPr sz="2185" dirty="0">
                  <a:latin typeface="Arial"/>
                  <a:cs typeface="Arial"/>
                </a:endParaRPr>
              </a:p>
              <a:p>
                <a:pPr marL="1293304">
                  <a:spcBef>
                    <a:spcPts val="1082"/>
                  </a:spcBef>
                </a:pPr>
                <a:r>
                  <a:rPr sz="2185" spc="-11" dirty="0">
                    <a:latin typeface="Arial"/>
                    <a:cs typeface="Arial"/>
                  </a:rPr>
                  <a:t>Note </a:t>
                </a:r>
                <a:r>
                  <a:rPr lang="es-EC" sz="2185" spc="-11" dirty="0">
                    <a:latin typeface="Arial"/>
                    <a:cs typeface="Arial"/>
                  </a:rPr>
                  <a:t>que las clases </a:t>
                </a:r>
                <a:r>
                  <a:rPr lang="es-EC" sz="2185" i="1" spc="-11" dirty="0" err="1">
                    <a:latin typeface="Arial"/>
                    <a:cs typeface="Arial"/>
                  </a:rPr>
                  <a:t>Dificil</a:t>
                </a:r>
                <a:r>
                  <a:rPr sz="2185" spc="-11" dirty="0">
                    <a:latin typeface="Arial"/>
                    <a:cs typeface="Arial"/>
                  </a:rPr>
                  <a:t>, </a:t>
                </a:r>
                <a:r>
                  <a:rPr sz="2185" i="1" spc="-11" dirty="0">
                    <a:latin typeface="Arial"/>
                    <a:cs typeface="Arial"/>
                  </a:rPr>
                  <a:t>Normal</a:t>
                </a:r>
                <a:r>
                  <a:rPr sz="2185" dirty="0">
                    <a:latin typeface="Arial"/>
                    <a:cs typeface="Arial"/>
                  </a:rPr>
                  <a:t> </a:t>
                </a:r>
                <a:r>
                  <a:rPr lang="es-EC" sz="2185" dirty="0">
                    <a:latin typeface="Arial"/>
                    <a:cs typeface="Arial"/>
                  </a:rPr>
                  <a:t>y </a:t>
                </a:r>
                <a:r>
                  <a:rPr lang="es-EC" sz="2185" i="1" spc="-11" dirty="0" err="1">
                    <a:latin typeface="Arial"/>
                    <a:cs typeface="Arial"/>
                  </a:rPr>
                  <a:t>Facil</a:t>
                </a:r>
                <a:r>
                  <a:rPr lang="es-EC" sz="2185" dirty="0">
                    <a:latin typeface="Arial"/>
                    <a:cs typeface="Arial"/>
                  </a:rPr>
                  <a:t> son ya disjuntas</a:t>
                </a:r>
                <a:endParaRPr sz="2185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300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11" dirty="0">
                    <a:latin typeface="Arial"/>
                    <a:cs typeface="Arial"/>
                  </a:rPr>
                  <a:t>agregar dominio y rango de la propiedad </a:t>
                </a:r>
                <a:r>
                  <a:rPr sz="2185" spc="-372" dirty="0">
                    <a:latin typeface="Arial"/>
                    <a:cs typeface="Arial"/>
                  </a:rPr>
                  <a:t> </a:t>
                </a:r>
                <a:r>
                  <a:rPr lang="es-EC" sz="2185" i="1" spc="-11" dirty="0">
                    <a:latin typeface="Arial"/>
                    <a:cs typeface="Arial"/>
                  </a:rPr>
                  <a:t>tiene</a:t>
                </a:r>
                <a:r>
                  <a:rPr sz="2185" i="1" spc="-11" dirty="0" err="1">
                    <a:latin typeface="Arial"/>
                    <a:cs typeface="Arial"/>
                  </a:rPr>
                  <a:t>Dificult</a:t>
                </a:r>
                <a:r>
                  <a:rPr lang="es-EC" sz="2185" i="1" spc="-11" dirty="0">
                    <a:latin typeface="Arial"/>
                    <a:cs typeface="Arial"/>
                  </a:rPr>
                  <a:t>ad</a:t>
                </a:r>
                <a:endParaRPr sz="2185" i="1" spc="-11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spc="-22" dirty="0">
                    <a:latin typeface="Arial"/>
                    <a:cs typeface="Arial"/>
                  </a:rPr>
                  <a:t>indique que la propiedad </a:t>
                </a:r>
                <a:r>
                  <a:rPr lang="es-EC" sz="2185" i="1" dirty="0" err="1">
                    <a:latin typeface="Arial"/>
                    <a:cs typeface="Arial"/>
                  </a:rPr>
                  <a:t>tieneD</a:t>
                </a:r>
                <a:r>
                  <a:rPr sz="2185" i="1" dirty="0">
                    <a:latin typeface="Arial"/>
                    <a:cs typeface="Arial"/>
                  </a:rPr>
                  <a:t>if</a:t>
                </a:r>
                <a:r>
                  <a:rPr lang="es-EC" sz="2185" i="1" dirty="0">
                    <a:latin typeface="Arial"/>
                    <a:cs typeface="Arial"/>
                  </a:rPr>
                  <a:t>i</a:t>
                </a:r>
                <a:r>
                  <a:rPr sz="2185" i="1" dirty="0">
                    <a:latin typeface="Arial"/>
                    <a:cs typeface="Arial"/>
                  </a:rPr>
                  <a:t>cult</a:t>
                </a:r>
                <a:r>
                  <a:rPr lang="es-EC" sz="2185" i="1" dirty="0">
                    <a:latin typeface="Arial"/>
                    <a:cs typeface="Arial"/>
                  </a:rPr>
                  <a:t>ad </a:t>
                </a:r>
                <a:r>
                  <a:rPr lang="es-EC" sz="2185" spc="-11" dirty="0">
                    <a:latin typeface="Arial"/>
                    <a:cs typeface="Arial"/>
                  </a:rPr>
                  <a:t>es </a:t>
                </a:r>
                <a:r>
                  <a:rPr sz="2185" spc="-361" dirty="0">
                    <a:latin typeface="Arial"/>
                    <a:cs typeface="Arial"/>
                  </a:rPr>
                  <a:t> </a:t>
                </a:r>
                <a:r>
                  <a:rPr sz="2185" spc="-11" dirty="0" err="1" smtClean="0">
                    <a:latin typeface="Arial"/>
                    <a:cs typeface="Arial"/>
                  </a:rPr>
                  <a:t>funcional</a:t>
                </a:r>
                <a:endParaRPr lang="es-EC" sz="2185" spc="-11" dirty="0" smtClean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endParaRPr lang="es-EC" sz="2185" spc="-11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b="1" spc="-11" dirty="0" smtClean="0">
                    <a:latin typeface="Arial"/>
                    <a:cs typeface="Arial"/>
                  </a:rPr>
                  <a:t>Ajedrez tiene dificultad normal de juego</a:t>
                </a: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b="1" spc="-11" dirty="0" smtClean="0">
                    <a:latin typeface="Arial"/>
                    <a:cs typeface="Arial"/>
                  </a:rPr>
                  <a:t>Ajedrez es juego multijugador</a:t>
                </a: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b="1" spc="-11" dirty="0" smtClean="0">
                    <a:latin typeface="Arial"/>
                    <a:cs typeface="Arial"/>
                  </a:rPr>
                  <a:t>Ajedrez es un juego de un solo jugador</a:t>
                </a:r>
                <a:endParaRPr sz="2185" b="1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7" y="1985033"/>
                <a:ext cx="7854263" cy="4865280"/>
              </a:xfrm>
              <a:prstGeom prst="rect">
                <a:avLst/>
              </a:prstGeom>
              <a:blipFill rotWithShape="0">
                <a:blip r:embed="rId2"/>
                <a:stretch>
                  <a:fillRect l="-1086" b="-2506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2365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17142" y="1527673"/>
            <a:ext cx="8825638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9491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Mejorando la definición de la Clase “DificultadJuego”</a:t>
            </a:r>
            <a:endParaRPr sz="3059" spc="33" dirty="0">
              <a:solidFill>
                <a:srgbClr val="3333B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679" y="3231136"/>
            <a:ext cx="472025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181921" y="3947947"/>
            <a:ext cx="6660859" cy="2875719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4024684" y="4129259"/>
            <a:ext cx="393362" cy="168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15984657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17142" y="1527673"/>
            <a:ext cx="8825638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9491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22" dirty="0">
                <a:solidFill>
                  <a:srgbClr val="3333B2"/>
                </a:solidFill>
                <a:latin typeface="Arial"/>
                <a:ea typeface="+mj-ea"/>
                <a:cs typeface="Arial"/>
              </a:rPr>
              <a:t>Mejorando la definición de la Clase “DificultadJuego”</a:t>
            </a:r>
            <a:endParaRPr sz="3059" spc="22" dirty="0">
              <a:solidFill>
                <a:srgbClr val="3333B2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679" y="3231136"/>
            <a:ext cx="472025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181921" y="3947947"/>
            <a:ext cx="6660859" cy="2875719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4024684" y="4129259"/>
            <a:ext cx="393362" cy="168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4" y="2948817"/>
            <a:ext cx="5540628" cy="4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9166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17142" y="1616646"/>
            <a:ext cx="8659116" cy="532990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82373" y="3330999"/>
            <a:ext cx="472025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181921" y="4114469"/>
            <a:ext cx="6494337" cy="2709197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2"/>
          <p:cNvSpPr txBox="1"/>
          <p:nvPr/>
        </p:nvSpPr>
        <p:spPr>
          <a:xfrm>
            <a:off x="517687" y="130713"/>
            <a:ext cx="9491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22" dirty="0">
                <a:solidFill>
                  <a:srgbClr val="3333B2"/>
                </a:solidFill>
                <a:latin typeface="Arial"/>
                <a:ea typeface="+mj-ea"/>
                <a:cs typeface="Arial"/>
              </a:rPr>
              <a:t>Mejorando la definición de la Clase “DificultadJuego”</a:t>
            </a:r>
            <a:endParaRPr sz="3059" spc="22" dirty="0">
              <a:solidFill>
                <a:srgbClr val="3333B2"/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2127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350185" y="1783168"/>
            <a:ext cx="8492595" cy="532990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02234" y="3430416"/>
            <a:ext cx="393362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4514093" y="4365616"/>
            <a:ext cx="5328687" cy="2664343"/>
          </a:xfrm>
          <a:custGeom>
            <a:avLst/>
            <a:gdLst/>
            <a:ahLst/>
            <a:cxnLst/>
            <a:rect l="l" t="t" r="r" b="b"/>
            <a:pathLst>
              <a:path w="2196465" h="1368425">
                <a:moveTo>
                  <a:pt x="0" y="1368018"/>
                </a:moveTo>
                <a:lnTo>
                  <a:pt x="2196030" y="1368018"/>
                </a:lnTo>
                <a:lnTo>
                  <a:pt x="2196030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grpSp>
        <p:nvGrpSpPr>
          <p:cNvPr id="15" name="Grupo 14"/>
          <p:cNvGrpSpPr/>
          <p:nvPr/>
        </p:nvGrpSpPr>
        <p:grpSpPr>
          <a:xfrm>
            <a:off x="6474803" y="5055383"/>
            <a:ext cx="776289" cy="456774"/>
            <a:chOff x="2821268" y="2078080"/>
            <a:chExt cx="355229" cy="209019"/>
          </a:xfrm>
        </p:grpSpPr>
        <p:sp>
          <p:nvSpPr>
            <p:cNvPr id="6" name="object 6"/>
            <p:cNvSpPr/>
            <p:nvPr/>
          </p:nvSpPr>
          <p:spPr>
            <a:xfrm>
              <a:off x="2826612" y="2078080"/>
              <a:ext cx="349885" cy="192405"/>
            </a:xfrm>
            <a:custGeom>
              <a:avLst/>
              <a:gdLst/>
              <a:ahLst/>
              <a:cxnLst/>
              <a:rect l="l" t="t" r="r" b="b"/>
              <a:pathLst>
                <a:path w="349885" h="192405">
                  <a:moveTo>
                    <a:pt x="0" y="192125"/>
                  </a:moveTo>
                  <a:lnTo>
                    <a:pt x="349317" y="0"/>
                  </a:lnTo>
                </a:path>
              </a:pathLst>
            </a:custGeom>
            <a:ln w="1518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7" name="object 7"/>
            <p:cNvSpPr/>
            <p:nvPr/>
          </p:nvSpPr>
          <p:spPr>
            <a:xfrm>
              <a:off x="2821268" y="2229949"/>
              <a:ext cx="42545" cy="57150"/>
            </a:xfrm>
            <a:custGeom>
              <a:avLst/>
              <a:gdLst/>
              <a:ahLst/>
              <a:cxnLst/>
              <a:rect l="l" t="t" r="r" b="b"/>
              <a:pathLst>
                <a:path w="42544" h="57150">
                  <a:moveTo>
                    <a:pt x="42394" y="57001"/>
                  </a:moveTo>
                  <a:lnTo>
                    <a:pt x="33427" y="50585"/>
                  </a:lnTo>
                  <a:lnTo>
                    <a:pt x="20695" y="46023"/>
                  </a:lnTo>
                  <a:lnTo>
                    <a:pt x="8214" y="43499"/>
                  </a:lnTo>
                  <a:lnTo>
                    <a:pt x="0" y="43195"/>
                  </a:lnTo>
                  <a:lnTo>
                    <a:pt x="4142" y="36095"/>
                  </a:lnTo>
                  <a:lnTo>
                    <a:pt x="8695" y="24203"/>
                  </a:lnTo>
                  <a:lnTo>
                    <a:pt x="11660" y="11007"/>
                  </a:lnTo>
                  <a:lnTo>
                    <a:pt x="11044" y="0"/>
                  </a:lnTo>
                </a:path>
              </a:pathLst>
            </a:custGeom>
            <a:ln w="121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6474803" y="5613162"/>
            <a:ext cx="776289" cy="456774"/>
            <a:chOff x="2821268" y="2258082"/>
            <a:chExt cx="355229" cy="209019"/>
          </a:xfrm>
        </p:grpSpPr>
        <p:sp>
          <p:nvSpPr>
            <p:cNvPr id="8" name="object 8"/>
            <p:cNvSpPr/>
            <p:nvPr/>
          </p:nvSpPr>
          <p:spPr>
            <a:xfrm>
              <a:off x="2826612" y="2258082"/>
              <a:ext cx="349885" cy="192405"/>
            </a:xfrm>
            <a:custGeom>
              <a:avLst/>
              <a:gdLst/>
              <a:ahLst/>
              <a:cxnLst/>
              <a:rect l="l" t="t" r="r" b="b"/>
              <a:pathLst>
                <a:path w="349885" h="192405">
                  <a:moveTo>
                    <a:pt x="0" y="192125"/>
                  </a:moveTo>
                  <a:lnTo>
                    <a:pt x="349317" y="0"/>
                  </a:lnTo>
                </a:path>
              </a:pathLst>
            </a:custGeom>
            <a:ln w="1518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  <p:sp>
          <p:nvSpPr>
            <p:cNvPr id="9" name="object 9"/>
            <p:cNvSpPr/>
            <p:nvPr/>
          </p:nvSpPr>
          <p:spPr>
            <a:xfrm>
              <a:off x="2821268" y="2409951"/>
              <a:ext cx="42545" cy="57150"/>
            </a:xfrm>
            <a:custGeom>
              <a:avLst/>
              <a:gdLst/>
              <a:ahLst/>
              <a:cxnLst/>
              <a:rect l="l" t="t" r="r" b="b"/>
              <a:pathLst>
                <a:path w="42544" h="57150">
                  <a:moveTo>
                    <a:pt x="42394" y="57001"/>
                  </a:moveTo>
                  <a:lnTo>
                    <a:pt x="33427" y="50585"/>
                  </a:lnTo>
                  <a:lnTo>
                    <a:pt x="20695" y="46023"/>
                  </a:lnTo>
                  <a:lnTo>
                    <a:pt x="8214" y="43499"/>
                  </a:lnTo>
                  <a:lnTo>
                    <a:pt x="0" y="43195"/>
                  </a:lnTo>
                  <a:lnTo>
                    <a:pt x="4142" y="36095"/>
                  </a:lnTo>
                  <a:lnTo>
                    <a:pt x="8695" y="24203"/>
                  </a:lnTo>
                  <a:lnTo>
                    <a:pt x="11660" y="11007"/>
                  </a:lnTo>
                  <a:lnTo>
                    <a:pt x="11044" y="0"/>
                  </a:lnTo>
                </a:path>
              </a:pathLst>
            </a:custGeom>
            <a:ln w="121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934"/>
            </a:p>
          </p:txBody>
        </p:sp>
      </p:grpSp>
      <p:sp>
        <p:nvSpPr>
          <p:cNvPr id="10" name="object 10"/>
          <p:cNvSpPr/>
          <p:nvPr/>
        </p:nvSpPr>
        <p:spPr>
          <a:xfrm>
            <a:off x="4024285" y="4597781"/>
            <a:ext cx="393360" cy="168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11" name="object 2"/>
          <p:cNvSpPr txBox="1"/>
          <p:nvPr/>
        </p:nvSpPr>
        <p:spPr>
          <a:xfrm>
            <a:off x="517687" y="130713"/>
            <a:ext cx="9491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22" dirty="0">
                <a:solidFill>
                  <a:srgbClr val="3333B2"/>
                </a:solidFill>
                <a:latin typeface="Arial"/>
                <a:ea typeface="+mj-ea"/>
                <a:cs typeface="Arial"/>
              </a:rPr>
              <a:t>Mejorando la definición de la Clase “DificultadJuego”</a:t>
            </a:r>
            <a:endParaRPr sz="3059" spc="22" dirty="0">
              <a:solidFill>
                <a:srgbClr val="3333B2"/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91598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6" y="130713"/>
            <a:ext cx="1017571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 algn="l" rtl="0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Mejorando la definición de la Clase “</a:t>
            </a:r>
            <a:r>
              <a:rPr lang="es-EC" sz="3059" b="0" kern="1200" spc="33" dirty="0" err="1">
                <a:solidFill>
                  <a:srgbClr val="3333B2"/>
                </a:solidFill>
                <a:latin typeface="Arial"/>
                <a:ea typeface="+mn-ea"/>
                <a:cs typeface="Arial"/>
              </a:rPr>
              <a:t>JuegoMultiJugador</a:t>
            </a: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”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012867" y="1985033"/>
                <a:ext cx="7854263" cy="3718299"/>
              </a:xfrm>
              <a:prstGeom prst="rect">
                <a:avLst/>
              </a:prstGeom>
            </p:spPr>
            <p:txBody>
              <a:bodyPr vert="horz" wrap="square" lIns="0" tIns="192887" rIns="0" bIns="0" rtlCol="0">
                <a:spAutoFit/>
              </a:bodyPr>
              <a:lstStyle/>
              <a:p>
                <a:pPr marL="83260">
                  <a:spcBef>
                    <a:spcPts val="1519"/>
                  </a:spcBef>
                </a:pPr>
                <a:r>
                  <a:rPr lang="es-EC" sz="2185" spc="-11" dirty="0">
                    <a:solidFill>
                      <a:srgbClr val="3333B2"/>
                    </a:solidFill>
                    <a:latin typeface="Arial"/>
                    <a:cs typeface="Arial"/>
                  </a:rPr>
                  <a:t>Qué se requiere hacer?</a:t>
                </a:r>
                <a:endParaRPr sz="2185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sz="2185" spc="-11" dirty="0">
                    <a:latin typeface="Arial"/>
                    <a:cs typeface="Arial"/>
                  </a:rPr>
                  <a:t>a</a:t>
                </a:r>
                <a:r>
                  <a:rPr lang="es-EC" sz="2185" spc="-11" dirty="0" err="1">
                    <a:latin typeface="Arial"/>
                    <a:cs typeface="Arial"/>
                  </a:rPr>
                  <a:t>gregar</a:t>
                </a:r>
                <a:r>
                  <a:rPr lang="es-EC" sz="2185" spc="-11" dirty="0">
                    <a:latin typeface="Arial"/>
                    <a:cs typeface="Arial"/>
                  </a:rPr>
                  <a:t> la clase </a:t>
                </a:r>
                <a:r>
                  <a:rPr lang="es-EC" sz="2185" i="1" spc="-11" dirty="0" err="1">
                    <a:latin typeface="Arial"/>
                    <a:cs typeface="Arial"/>
                  </a:rPr>
                  <a:t>JuegoMultijugador</a:t>
                </a:r>
                <a:r>
                  <a:rPr sz="2185" i="1" spc="-11" dirty="0">
                    <a:latin typeface="Arial"/>
                    <a:cs typeface="Arial"/>
                  </a:rPr>
                  <a:t> </a:t>
                </a:r>
                <a:r>
                  <a:rPr lang="es-EC" sz="2185" i="1" spc="-11" dirty="0">
                    <a:latin typeface="Arial"/>
                    <a:cs typeface="Arial"/>
                  </a:rPr>
                  <a:t> la cual es una subclase de Juego y que tiene como tipo de juego múltiples jugadores</a:t>
                </a: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endParaRPr lang="es-EC" sz="2185" i="1" spc="-11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r>
                  <a:rPr lang="es-EC" sz="2185" i="1" spc="-11" dirty="0">
                    <a:solidFill>
                      <a:schemeClr val="accent1"/>
                    </a:solidFill>
                    <a:latin typeface="Arial"/>
                    <a:cs typeface="Arial"/>
                  </a:rPr>
                  <a:t>JuegoMultiJugador </a:t>
                </a:r>
                <a14:m>
                  <m:oMath xmlns:m="http://schemas.openxmlformats.org/officeDocument/2006/math">
                    <m:r>
                      <a:rPr lang="es-EC" sz="2185" i="1" spc="-1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/>
                      </a:rPr>
                      <m:t>≡</m:t>
                    </m:r>
                  </m:oMath>
                </a14:m>
                <a:r>
                  <a:rPr lang="es-EC" sz="2185" i="1" spc="-11" dirty="0">
                    <a:solidFill>
                      <a:schemeClr val="accent1"/>
                    </a:solidFill>
                    <a:latin typeface="Arial"/>
                    <a:cs typeface="Arial"/>
                  </a:rPr>
                  <a:t> Juego</a:t>
                </a:r>
                <a14:m>
                  <m:oMath xmlns:m="http://schemas.openxmlformats.org/officeDocument/2006/math">
                    <m:r>
                      <a:rPr lang="es-EC" sz="2185" i="1" spc="-1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⊓</m:t>
                    </m:r>
                  </m:oMath>
                </a14:m>
                <a:r>
                  <a:rPr lang="es-EC" sz="2185" spc="-11" dirty="0">
                    <a:solidFill>
                      <a:schemeClr val="accent1"/>
                    </a:solidFill>
                    <a:latin typeface="Malgun Gothic Semilight"/>
                    <a:cs typeface="Malgun Gothic Semilight"/>
                  </a:rPr>
                  <a:t>∃</a:t>
                </a:r>
                <a:r>
                  <a:rPr lang="es-EC" sz="2185" i="1" spc="-11" dirty="0" err="1">
                    <a:solidFill>
                      <a:schemeClr val="accent1"/>
                    </a:solidFill>
                    <a:latin typeface="Arial"/>
                    <a:cs typeface="Arial"/>
                  </a:rPr>
                  <a:t>tieneTipo</a:t>
                </a:r>
                <a:r>
                  <a:rPr lang="es-EC" sz="2185" i="1" spc="-11" dirty="0" err="1">
                    <a:solidFill>
                      <a:schemeClr val="accent1"/>
                    </a:solidFill>
                    <a:latin typeface="Sitka Text"/>
                    <a:cs typeface="Sitka Text"/>
                  </a:rPr>
                  <a:t>.</a:t>
                </a:r>
                <a:r>
                  <a:rPr lang="es-EC" sz="2185" i="1" spc="-11" dirty="0" err="1">
                    <a:solidFill>
                      <a:schemeClr val="accent1"/>
                    </a:solidFill>
                    <a:latin typeface="Arial"/>
                    <a:cs typeface="Arial"/>
                  </a:rPr>
                  <a:t>MultiJugador</a:t>
                </a:r>
                <a:endParaRPr lang="es-EC" sz="2185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endParaRPr lang="es-EC" sz="2185" i="1" spc="-11" dirty="0">
                  <a:latin typeface="Arial"/>
                  <a:cs typeface="Arial"/>
                </a:endParaRPr>
              </a:p>
              <a:p>
                <a:pPr marL="739626" indent="-374670">
                  <a:spcBef>
                    <a:spcPts val="1289"/>
                  </a:spcBef>
                  <a:buFont typeface="Arial" panose="020B0604020202020204" pitchFamily="34" charset="0"/>
                  <a:buChar char="•"/>
                </a:pPr>
                <a:endParaRPr sz="21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908348"/>
                <a:ext cx="3594100" cy="1704954"/>
              </a:xfrm>
              <a:prstGeom prst="rect">
                <a:avLst/>
              </a:prstGeom>
              <a:blipFill rotWithShape="0">
                <a:blip r:embed="rId2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6617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9900" y="162463"/>
            <a:ext cx="9916340" cy="615553"/>
          </a:xfrm>
        </p:spPr>
        <p:txBody>
          <a:bodyPr/>
          <a:lstStyle/>
          <a:p>
            <a:r>
              <a:rPr lang="es-EC" dirty="0" smtClean="0"/>
              <a:t>… Suposición Mundo Abierto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808990" y="1764666"/>
            <a:ext cx="9075420" cy="4991131"/>
          </a:xfrm>
          <a:prstGeom prst="rect">
            <a:avLst/>
          </a:prstGeom>
        </p:spPr>
        <p:txBody>
          <a:bodyPr/>
          <a:lstStyle/>
          <a:p>
            <a:r>
              <a:rPr lang="es-EC" sz="2800" dirty="0"/>
              <a:t>Hay dos enfoques "ortogonales" para la representación de datos / conocimiento:</a:t>
            </a:r>
            <a:endParaRPr lang="es-EC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88085"/>
              </p:ext>
            </p:extLst>
          </p:nvPr>
        </p:nvGraphicFramePr>
        <p:xfrm>
          <a:off x="808990" y="3225563"/>
          <a:ext cx="9490710" cy="3017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55"/>
                <a:gridCol w="4745355"/>
              </a:tblGrid>
              <a:tr h="408954">
                <a:tc>
                  <a:txBody>
                    <a:bodyPr/>
                    <a:lstStyle/>
                    <a:p>
                      <a:r>
                        <a:rPr lang="es-EC" sz="2800" dirty="0" smtClean="0"/>
                        <a:t>Suposición Mundo Cerrado</a:t>
                      </a:r>
                      <a:endParaRPr lang="es-EC" sz="28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r>
                        <a:rPr lang="es-EC" sz="2800" dirty="0" smtClean="0"/>
                        <a:t>Suposición Mundo Abierto</a:t>
                      </a:r>
                      <a:endParaRPr lang="es-EC" sz="2800" dirty="0"/>
                    </a:p>
                  </a:txBody>
                  <a:tcPr marL="100838" marR="100838" marT="50419" marB="50419"/>
                </a:tc>
              </a:tr>
              <a:tr h="1008380">
                <a:tc>
                  <a:txBody>
                    <a:bodyPr/>
                    <a:lstStyle/>
                    <a:p>
                      <a:r>
                        <a:rPr lang="es-EC" sz="2800" dirty="0" smtClean="0"/>
                        <a:t>todo lo que no sabemos es </a:t>
                      </a:r>
                      <a:r>
                        <a:rPr lang="es-EC" sz="2800" b="1" dirty="0" smtClean="0"/>
                        <a:t>falso</a:t>
                      </a:r>
                      <a:endParaRPr lang="es-EC" sz="2800" b="1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r>
                        <a:rPr lang="es-EC" sz="2800" dirty="0" smtClean="0"/>
                        <a:t>todo lo que no sabemos es </a:t>
                      </a:r>
                      <a:r>
                        <a:rPr lang="es-EC" sz="2800" b="1" dirty="0" smtClean="0"/>
                        <a:t>indefinido</a:t>
                      </a:r>
                      <a:endParaRPr lang="es-EC" sz="2800" b="1" dirty="0"/>
                    </a:p>
                  </a:txBody>
                  <a:tcPr marL="100838" marR="100838" marT="50419" marB="50419"/>
                </a:tc>
              </a:tr>
              <a:tr h="705866">
                <a:tc>
                  <a:txBody>
                    <a:bodyPr/>
                    <a:lstStyle/>
                    <a:p>
                      <a:r>
                        <a:rPr lang="es-EC" sz="2800" dirty="0" smtClean="0"/>
                        <a:t>Se sabe que la base de conocimiento está </a:t>
                      </a:r>
                      <a:r>
                        <a:rPr lang="es-EC" sz="2800" b="1" dirty="0" smtClean="0"/>
                        <a:t>completa</a:t>
                      </a:r>
                      <a:endParaRPr lang="es-EC" sz="2800" b="1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r>
                        <a:rPr lang="es-EC" sz="2800" b="1" dirty="0" smtClean="0"/>
                        <a:t>Ningún</a:t>
                      </a:r>
                      <a:r>
                        <a:rPr lang="es-EC" sz="2800" dirty="0" smtClean="0"/>
                        <a:t> agente u observador </a:t>
                      </a:r>
                      <a:r>
                        <a:rPr lang="es-EC" sz="2800" b="1" dirty="0" smtClean="0"/>
                        <a:t>tiene conocimiento completo</a:t>
                      </a:r>
                      <a:endParaRPr lang="es-EC" sz="2800" b="1" dirty="0"/>
                    </a:p>
                  </a:txBody>
                  <a:tcPr marL="100838" marR="100838" marT="50419" marB="50419"/>
                </a:tc>
              </a:tr>
              <a:tr h="408954">
                <a:tc>
                  <a:txBody>
                    <a:bodyPr/>
                    <a:lstStyle/>
                    <a:p>
                      <a:r>
                        <a:rPr lang="es-EC" sz="2800" b="1" dirty="0" err="1" smtClean="0"/>
                        <a:t>BaseDatos</a:t>
                      </a:r>
                      <a:r>
                        <a:rPr lang="es-EC" sz="2800" dirty="0" smtClean="0"/>
                        <a:t>, </a:t>
                      </a:r>
                      <a:r>
                        <a:rPr lang="es-EC" sz="2800" dirty="0" err="1" smtClean="0"/>
                        <a:t>Prolog</a:t>
                      </a:r>
                      <a:r>
                        <a:rPr lang="es-EC" sz="2800" dirty="0" smtClean="0"/>
                        <a:t>, etc.</a:t>
                      </a:r>
                      <a:endParaRPr lang="es-EC" sz="28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r>
                        <a:rPr lang="es-EC" sz="2800" b="1" dirty="0" smtClean="0"/>
                        <a:t>Ontologías</a:t>
                      </a:r>
                      <a:r>
                        <a:rPr lang="es-EC" sz="2800" dirty="0" smtClean="0"/>
                        <a:t>, LD, </a:t>
                      </a:r>
                      <a:r>
                        <a:rPr lang="es-EC" sz="2800" dirty="0" err="1" smtClean="0"/>
                        <a:t>etc</a:t>
                      </a:r>
                      <a:endParaRPr lang="es-EC" sz="2800" dirty="0"/>
                    </a:p>
                  </a:txBody>
                  <a:tcPr marL="100838" marR="100838" marT="50419" marB="504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3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26014" y="1949606"/>
            <a:ext cx="8825638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932509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s-EC" sz="3059" spc="33" dirty="0" err="1">
                <a:solidFill>
                  <a:srgbClr val="3333B2"/>
                </a:solidFill>
                <a:latin typeface="Arial"/>
                <a:cs typeface="Arial"/>
              </a:rPr>
              <a:t>gregando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 la Clase definible 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“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Juego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Multi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Jugador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4" name="object 4"/>
          <p:cNvSpPr/>
          <p:nvPr/>
        </p:nvSpPr>
        <p:spPr>
          <a:xfrm>
            <a:off x="785150" y="4246644"/>
            <a:ext cx="472025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198300" y="4349237"/>
            <a:ext cx="6660859" cy="2697101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6" name="object 6"/>
          <p:cNvSpPr/>
          <p:nvPr/>
        </p:nvSpPr>
        <p:spPr>
          <a:xfrm>
            <a:off x="5013658" y="5046493"/>
            <a:ext cx="393360" cy="168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</p:spTree>
    <p:extLst>
      <p:ext uri="{BB962C8B-B14F-4D97-AF65-F5344CB8AC3E}">
        <p14:creationId xmlns:p14="http://schemas.microsoft.com/office/powerpoint/2010/main" val="409089379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687" y="130713"/>
            <a:ext cx="9325093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s-EC" sz="3059" spc="33" dirty="0" err="1">
                <a:solidFill>
                  <a:srgbClr val="3333B2"/>
                </a:solidFill>
                <a:latin typeface="Arial"/>
                <a:cs typeface="Arial"/>
              </a:rPr>
              <a:t>gregando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 la Clase definible 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“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Juego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Multi</a:t>
            </a: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Jugador</a:t>
            </a:r>
            <a:r>
              <a:rPr sz="3059" spc="33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850622" y="1117082"/>
            <a:ext cx="9366594" cy="59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438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b="5901"/>
          <a:stretch/>
        </p:blipFill>
        <p:spPr>
          <a:xfrm>
            <a:off x="1017143" y="1493759"/>
            <a:ext cx="8714722" cy="53299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7687" y="130713"/>
            <a:ext cx="9491614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>
              <a:spcBef>
                <a:spcPts val="295"/>
              </a:spcBef>
            </a:pPr>
            <a:r>
              <a:rPr lang="es-EC" sz="3059" spc="33" dirty="0">
                <a:solidFill>
                  <a:srgbClr val="3333B2"/>
                </a:solidFill>
                <a:latin typeface="Arial"/>
                <a:cs typeface="Arial"/>
              </a:rPr>
              <a:t>Agregando la Clase definible </a:t>
            </a:r>
            <a:r>
              <a:rPr lang="es-EC" sz="3059" spc="22" dirty="0">
                <a:solidFill>
                  <a:srgbClr val="3333B2"/>
                </a:solidFill>
                <a:latin typeface="Arial"/>
                <a:cs typeface="Arial"/>
              </a:rPr>
              <a:t>“</a:t>
            </a:r>
            <a:r>
              <a:rPr lang="es-EC" sz="3059" spc="22" dirty="0" err="1">
                <a:solidFill>
                  <a:srgbClr val="3333B2"/>
                </a:solidFill>
                <a:latin typeface="Arial"/>
                <a:cs typeface="Arial"/>
              </a:rPr>
              <a:t>JuegoMultiJugador</a:t>
            </a:r>
            <a:r>
              <a:rPr lang="es-EC" sz="3059" spc="22" dirty="0">
                <a:solidFill>
                  <a:srgbClr val="3333B2"/>
                </a:solidFill>
                <a:latin typeface="Arial"/>
                <a:cs typeface="Arial"/>
              </a:rPr>
              <a:t>”</a:t>
            </a:r>
            <a:endParaRPr lang="es-EC" sz="3059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4287" y="3797805"/>
            <a:ext cx="472025" cy="16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34"/>
          </a:p>
        </p:txBody>
      </p:sp>
      <p:sp>
        <p:nvSpPr>
          <p:cNvPr id="5" name="object 5"/>
          <p:cNvSpPr/>
          <p:nvPr/>
        </p:nvSpPr>
        <p:spPr>
          <a:xfrm>
            <a:off x="3181920" y="3899933"/>
            <a:ext cx="6549943" cy="2745117"/>
          </a:xfrm>
          <a:custGeom>
            <a:avLst/>
            <a:gdLst/>
            <a:ahLst/>
            <a:cxnLst/>
            <a:rect l="l" t="t" r="r" b="b"/>
            <a:pathLst>
              <a:path w="2448560" h="1368425">
                <a:moveTo>
                  <a:pt x="0" y="1368018"/>
                </a:moveTo>
                <a:lnTo>
                  <a:pt x="2448032" y="1368018"/>
                </a:lnTo>
                <a:lnTo>
                  <a:pt x="2448032" y="0"/>
                </a:lnTo>
                <a:lnTo>
                  <a:pt x="0" y="0"/>
                </a:lnTo>
                <a:lnTo>
                  <a:pt x="0" y="1368018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93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4315070" y="4764222"/>
                <a:ext cx="5921589" cy="295608"/>
              </a:xfrm>
              <a:prstGeom prst="rect">
                <a:avLst/>
              </a:prstGeom>
            </p:spPr>
            <p:txBody>
              <a:bodyPr vert="horz" wrap="square" lIns="0" tIns="26366" rIns="0" bIns="0" rtlCol="0">
                <a:spAutoFit/>
              </a:bodyPr>
              <a:lstStyle/>
              <a:p>
                <a:pPr marL="27753">
                  <a:spcBef>
                    <a:spcPts val="208"/>
                  </a:spcBef>
                </a:pPr>
                <a:r>
                  <a:rPr lang="es-EC" sz="1748" i="1" spc="-11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JuegoMultiJugador</a:t>
                </a:r>
                <a:r>
                  <a:rPr lang="es-EC" sz="1748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EC" sz="1748" i="1" spc="-1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/>
                      </a:rPr>
                      <m:t>≡</m:t>
                    </m:r>
                  </m:oMath>
                </a14:m>
                <a:r>
                  <a:rPr lang="es-EC" sz="1748" i="1" spc="-11" dirty="0">
                    <a:solidFill>
                      <a:srgbClr val="FF0000"/>
                    </a:solidFill>
                    <a:latin typeface="Arial"/>
                    <a:cs typeface="Arial"/>
                  </a:rPr>
                  <a:t> Juego</a:t>
                </a:r>
                <a14:m>
                  <m:oMath xmlns:m="http://schemas.openxmlformats.org/officeDocument/2006/math">
                    <m:r>
                      <a:rPr lang="es-EC" sz="1748" i="1" spc="-1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⊓</m:t>
                    </m:r>
                  </m:oMath>
                </a14:m>
                <a:r>
                  <a:rPr lang="es-EC" sz="1748" spc="-11" dirty="0">
                    <a:solidFill>
                      <a:srgbClr val="FF0000"/>
                    </a:solidFill>
                    <a:latin typeface="Malgun Gothic Semilight"/>
                    <a:cs typeface="Malgun Gothic Semilight"/>
                  </a:rPr>
                  <a:t>∃</a:t>
                </a:r>
                <a:r>
                  <a:rPr lang="es-EC" sz="1748" i="1" spc="-11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tieneTipo</a:t>
                </a:r>
                <a:r>
                  <a:rPr lang="es-EC" sz="1748" i="1" spc="-11" dirty="0" err="1">
                    <a:solidFill>
                      <a:srgbClr val="FF0000"/>
                    </a:solidFill>
                    <a:latin typeface="Sitka Text"/>
                    <a:cs typeface="Sitka Text"/>
                  </a:rPr>
                  <a:t>.</a:t>
                </a:r>
                <a:r>
                  <a:rPr lang="es-EC" sz="1748" i="1" spc="-11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MultiJugador</a:t>
                </a:r>
                <a:endParaRPr sz="1748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977" y="2180101"/>
                <a:ext cx="2709711" cy="135293"/>
              </a:xfrm>
              <a:prstGeom prst="rect">
                <a:avLst/>
              </a:prstGeom>
              <a:blipFill rotWithShape="0">
                <a:blip r:embed="rId4"/>
                <a:stretch>
                  <a:fillRect l="-2027" t="-22727" b="-454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/>
          <p:cNvCxnSpPr/>
          <p:nvPr/>
        </p:nvCxnSpPr>
        <p:spPr>
          <a:xfrm flipH="1" flipV="1">
            <a:off x="5325365" y="4337283"/>
            <a:ext cx="527366" cy="393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083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86" y="130714"/>
            <a:ext cx="6327707" cy="508603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27753" algn="l" rtl="0">
              <a:spcBef>
                <a:spcPts val="295"/>
              </a:spcBef>
            </a:pPr>
            <a:r>
              <a:rPr lang="es-EC" sz="3059" b="0" kern="1200" spc="33" dirty="0">
                <a:solidFill>
                  <a:srgbClr val="3333B2"/>
                </a:solidFill>
                <a:latin typeface="Arial"/>
                <a:ea typeface="+mn-ea"/>
                <a:cs typeface="Arial"/>
              </a:rPr>
              <a:t>Agregar más definiciones</a:t>
            </a:r>
            <a:endParaRPr sz="3059" b="0" kern="1200" spc="33" dirty="0">
              <a:solidFill>
                <a:srgbClr val="3333B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74" y="1393295"/>
            <a:ext cx="8607884" cy="6515066"/>
          </a:xfrm>
          <a:prstGeom prst="rect">
            <a:avLst/>
          </a:prstGeom>
        </p:spPr>
        <p:txBody>
          <a:bodyPr vert="horz" wrap="square" lIns="0" tIns="26366" rIns="0" bIns="0" rtlCol="0">
            <a:spAutoFit/>
          </a:bodyPr>
          <a:lstStyle/>
          <a:p>
            <a:pPr marL="457930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>
                <a:latin typeface="Arial"/>
                <a:cs typeface="Arial"/>
              </a:rPr>
              <a:t>Agregue las definiciones de las siguientes clases:</a:t>
            </a:r>
          </a:p>
          <a:p>
            <a:pPr marL="27753">
              <a:spcBef>
                <a:spcPts val="208"/>
              </a:spcBef>
            </a:pPr>
            <a:endParaRPr lang="es-EC" sz="2185" spc="-197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JuegoParaLinux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JuegoParaMacOSx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JuegoParaWindows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JuegoMultiPlataforma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JuegoDeRoles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JuegoUnSoloJugador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JuegoEnLinea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JuegoDificil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JuegoFacil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r>
              <a:rPr lang="es-EC" sz="2185" spc="-11" dirty="0" err="1">
                <a:latin typeface="Arial"/>
                <a:cs typeface="Arial"/>
              </a:rPr>
              <a:t>JuegoNormal</a:t>
            </a: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endParaRPr lang="es-EC" sz="2185" spc="-11" dirty="0">
              <a:latin typeface="Arial"/>
              <a:cs typeface="Arial"/>
            </a:endParaRPr>
          </a:p>
          <a:p>
            <a:pPr marL="402423" indent="-374670">
              <a:spcBef>
                <a:spcPts val="208"/>
              </a:spcBef>
              <a:buFont typeface="Arial" panose="020B0604020202020204" pitchFamily="34" charset="0"/>
              <a:buChar char="•"/>
            </a:pPr>
            <a:endParaRPr lang="es-EC" sz="2185" spc="-197" dirty="0">
              <a:latin typeface="Arial"/>
              <a:cs typeface="Arial"/>
            </a:endParaRPr>
          </a:p>
          <a:p>
            <a:pPr marL="27753">
              <a:spcBef>
                <a:spcPts val="208"/>
              </a:spcBef>
            </a:pPr>
            <a:endParaRPr sz="218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7192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9916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Fin Ejercicio </a:t>
            </a:r>
            <a:r>
              <a:rPr lang="es-EC" dirty="0"/>
              <a:t>3 – OWL</a:t>
            </a:r>
            <a:br>
              <a:rPr lang="es-EC" dirty="0"/>
            </a:br>
            <a:r>
              <a:rPr lang="es-EC" dirty="0"/>
              <a:t>Creación de Clases Primitivas, Definidas y Restricciones de Propiedades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0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5873" y="470408"/>
            <a:ext cx="258699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Individu</a:t>
            </a:r>
            <a:r>
              <a:rPr lang="es-EC" sz="3200" spc="-5" dirty="0" smtClean="0"/>
              <a:t>os</a:t>
            </a:r>
            <a:endParaRPr sz="3200" dirty="0"/>
          </a:p>
        </p:txBody>
      </p:sp>
      <p:sp>
        <p:nvSpPr>
          <p:cNvPr id="13" name="object 13"/>
          <p:cNvSpPr txBox="1"/>
          <p:nvPr/>
        </p:nvSpPr>
        <p:spPr>
          <a:xfrm>
            <a:off x="852811" y="1292605"/>
            <a:ext cx="9218289" cy="51321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>
                <a:latin typeface="Verdana"/>
                <a:cs typeface="Verdana"/>
              </a:rPr>
              <a:t>Definición de individuos a través de la pertenencia a una </a:t>
            </a:r>
            <a:r>
              <a:rPr lang="es-EC" sz="2800" spc="-5" dirty="0" smtClean="0">
                <a:latin typeface="Verdana"/>
                <a:cs typeface="Verdana"/>
              </a:rPr>
              <a:t>clase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800" spc="-5" dirty="0">
              <a:latin typeface="Verdana"/>
              <a:cs typeface="Verdana"/>
            </a:endParaRPr>
          </a:p>
          <a:p>
            <a:pPr marL="812165" lvl="1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 smtClean="0">
                <a:latin typeface="Verdana"/>
                <a:cs typeface="Verdana"/>
              </a:rPr>
              <a:t>:Despertar a :Libro .</a:t>
            </a:r>
          </a:p>
          <a:p>
            <a:pPr marL="812165" lvl="1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800" spc="-5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 marL="812165" lvl="1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800" spc="-5" dirty="0" smtClean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 marL="354965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>
                <a:latin typeface="Verdana"/>
                <a:cs typeface="Verdana"/>
              </a:rPr>
              <a:t>Los individuos también se pueden definir sin pertenencia a una clase</a:t>
            </a:r>
            <a:r>
              <a:rPr lang="es-EC" sz="2800" spc="-5" dirty="0" smtClean="0">
                <a:latin typeface="Verdana"/>
                <a:cs typeface="Verdana"/>
              </a:rPr>
              <a:t>.</a:t>
            </a:r>
          </a:p>
          <a:p>
            <a:pPr marL="354965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es-EC" sz="2800" spc="-5" dirty="0">
              <a:latin typeface="Verdana"/>
              <a:cs typeface="Verdana"/>
            </a:endParaRPr>
          </a:p>
          <a:p>
            <a:pPr marL="812165" lvl="1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>
                <a:latin typeface="Verdana"/>
                <a:cs typeface="Verdana"/>
              </a:rPr>
              <a:t>como individuos nombrados</a:t>
            </a:r>
          </a:p>
          <a:p>
            <a:pPr marL="812165" lvl="1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800" spc="-5" dirty="0" smtClean="0">
                <a:latin typeface="Verdana"/>
                <a:cs typeface="Verdana"/>
              </a:rPr>
              <a:t>:</a:t>
            </a:r>
            <a:r>
              <a:rPr lang="es-EC" sz="2800" spc="-5" dirty="0" err="1" smtClean="0">
                <a:latin typeface="Verdana"/>
                <a:cs typeface="Verdana"/>
              </a:rPr>
              <a:t>MauricioEspinoza</a:t>
            </a:r>
            <a:r>
              <a:rPr lang="es-EC" sz="2800" spc="-5" dirty="0" smtClean="0">
                <a:latin typeface="Verdana"/>
                <a:cs typeface="Verdana"/>
              </a:rPr>
              <a:t> a </a:t>
            </a:r>
            <a:r>
              <a:rPr lang="es-EC" sz="2800" spc="-5" dirty="0" err="1" smtClean="0">
                <a:latin typeface="Verdana"/>
                <a:cs typeface="Verdana"/>
              </a:rPr>
              <a:t>owl:NamedIndividual</a:t>
            </a:r>
            <a:r>
              <a:rPr lang="es-EC" sz="2800" spc="-5" dirty="0" smtClean="0">
                <a:latin typeface="Verdana"/>
                <a:cs typeface="Verdana"/>
              </a:rPr>
              <a:t> .</a:t>
            </a:r>
            <a:endParaRPr lang="es-EC" sz="2800" spc="-5" dirty="0">
              <a:latin typeface="Verdana"/>
              <a:cs typeface="Verdana"/>
            </a:endParaRPr>
          </a:p>
          <a:p>
            <a:pPr marR="2412365" algn="ctr">
              <a:lnSpc>
                <a:spcPct val="100000"/>
              </a:lnSpc>
            </a:pP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3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5873" y="470408"/>
            <a:ext cx="258699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 smtClean="0"/>
              <a:t>Individu</a:t>
            </a:r>
            <a:r>
              <a:rPr lang="es-EC" sz="3200" spc="-5" dirty="0" smtClean="0"/>
              <a:t>os</a:t>
            </a:r>
            <a:endParaRPr sz="3200" dirty="0"/>
          </a:p>
        </p:txBody>
      </p:sp>
      <p:sp>
        <p:nvSpPr>
          <p:cNvPr id="13" name="object 13"/>
          <p:cNvSpPr txBox="1"/>
          <p:nvPr/>
        </p:nvSpPr>
        <p:spPr>
          <a:xfrm>
            <a:off x="852811" y="1292605"/>
            <a:ext cx="9218289" cy="4680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 err="1" smtClean="0">
                <a:latin typeface="Verdana"/>
                <a:cs typeface="Verdana"/>
              </a:rPr>
              <a:t>Individ</a:t>
            </a:r>
            <a:r>
              <a:rPr lang="es-EC" sz="2800" spc="-5" dirty="0" err="1" smtClean="0">
                <a:latin typeface="Verdana"/>
                <a:cs typeface="Verdana"/>
              </a:rPr>
              <a:t>uos</a:t>
            </a:r>
            <a:r>
              <a:rPr lang="es-EC" sz="2800" spc="-5" dirty="0" smtClean="0">
                <a:latin typeface="Verdana"/>
                <a:cs typeface="Verdana"/>
              </a:rPr>
              <a:t> son los miembros de una clase</a:t>
            </a:r>
            <a:endParaRPr sz="2800" dirty="0" smtClean="0">
              <a:latin typeface="Verdana"/>
              <a:cs typeface="Verdana"/>
            </a:endParaRPr>
          </a:p>
          <a:p>
            <a:pPr marL="2353310">
              <a:lnSpc>
                <a:spcPct val="100000"/>
              </a:lnSpc>
              <a:spcBef>
                <a:spcPts val="2645"/>
              </a:spcBef>
            </a:pPr>
            <a:r>
              <a:rPr sz="2000" spc="-5" dirty="0" smtClean="0">
                <a:latin typeface="Verdana"/>
                <a:cs typeface="Verdana"/>
              </a:rPr>
              <a:t>&lt;Product</a:t>
            </a:r>
            <a:r>
              <a:rPr lang="es-EC" sz="2000" spc="-5" dirty="0" smtClean="0">
                <a:latin typeface="Verdana"/>
                <a:cs typeface="Verdana"/>
              </a:rPr>
              <a:t>o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dirty="0" err="1" smtClean="0">
                <a:latin typeface="Verdana"/>
                <a:cs typeface="Verdana"/>
              </a:rPr>
              <a:t>rdf:ID</a:t>
            </a:r>
            <a:r>
              <a:rPr sz="2000" dirty="0" smtClean="0">
                <a:latin typeface="Verdana"/>
                <a:cs typeface="Verdana"/>
              </a:rPr>
              <a:t>= "</a:t>
            </a:r>
            <a:r>
              <a:rPr lang="es-EC" sz="2000" dirty="0" smtClean="0">
                <a:latin typeface="Verdana"/>
                <a:cs typeface="Verdana"/>
              </a:rPr>
              <a:t>Manzana</a:t>
            </a:r>
            <a:r>
              <a:rPr sz="2000" dirty="0" smtClean="0">
                <a:latin typeface="Verdana"/>
                <a:cs typeface="Verdana"/>
              </a:rPr>
              <a:t>"</a:t>
            </a:r>
            <a:r>
              <a:rPr sz="2000" spc="-5" dirty="0" smtClean="0">
                <a:latin typeface="Verdana"/>
                <a:cs typeface="Verdana"/>
              </a:rPr>
              <a:t> /&gt;</a:t>
            </a:r>
            <a:endParaRPr sz="2000" dirty="0" smtClean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800" i="1" spc="-5" dirty="0" smtClean="0">
                <a:latin typeface="Verdana"/>
                <a:cs typeface="Verdana"/>
              </a:rPr>
              <a:t>Equivalent</a:t>
            </a:r>
            <a:r>
              <a:rPr lang="es-EC" sz="2800" i="1" spc="-5" dirty="0" smtClean="0">
                <a:latin typeface="Verdana"/>
                <a:cs typeface="Verdana"/>
              </a:rPr>
              <a:t>e a</a:t>
            </a:r>
            <a:endParaRPr sz="2800" dirty="0">
              <a:latin typeface="Verdana"/>
              <a:cs typeface="Verdana"/>
            </a:endParaRPr>
          </a:p>
          <a:p>
            <a:pPr marR="513080" algn="ctr">
              <a:lnSpc>
                <a:spcPct val="100000"/>
              </a:lnSpc>
              <a:spcBef>
                <a:spcPts val="2615"/>
              </a:spcBef>
            </a:pPr>
            <a:r>
              <a:rPr lang="es-EC" sz="2000" spc="-5" dirty="0" smtClean="0">
                <a:latin typeface="Verdana"/>
                <a:cs typeface="Verdana"/>
              </a:rPr>
              <a:t>    </a:t>
            </a:r>
            <a:r>
              <a:rPr sz="2400" dirty="0">
                <a:latin typeface="Courier New" panose="02070309020205020404" pitchFamily="49" charset="0"/>
              </a:rPr>
              <a:t>&lt;owl:Thing </a:t>
            </a:r>
            <a:r>
              <a:rPr sz="2400" dirty="0" err="1">
                <a:latin typeface="Courier New" panose="02070309020205020404" pitchFamily="49" charset="0"/>
              </a:rPr>
              <a:t>rdf:ID</a:t>
            </a:r>
            <a:r>
              <a:rPr sz="2400" dirty="0">
                <a:latin typeface="Courier New" panose="02070309020205020404" pitchFamily="49" charset="0"/>
              </a:rPr>
              <a:t>="</a:t>
            </a:r>
            <a:r>
              <a:rPr lang="es-EC" sz="2400" dirty="0">
                <a:latin typeface="Courier New" panose="02070309020205020404" pitchFamily="49" charset="0"/>
              </a:rPr>
              <a:t>Manzana</a:t>
            </a:r>
            <a:r>
              <a:rPr sz="2400" dirty="0">
                <a:latin typeface="Courier New" panose="02070309020205020404" pitchFamily="49" charset="0"/>
              </a:rPr>
              <a:t>" /&gt;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Courier New" panose="02070309020205020404" pitchFamily="49" charset="0"/>
            </a:endParaRPr>
          </a:p>
          <a:p>
            <a:pPr marR="130810" algn="ctr">
              <a:lnSpc>
                <a:spcPct val="100000"/>
              </a:lnSpc>
            </a:pPr>
            <a:r>
              <a:rPr lang="es-EC" sz="2400" dirty="0">
                <a:latin typeface="Courier New" panose="02070309020205020404" pitchFamily="49" charset="0"/>
              </a:rPr>
              <a:t>  </a:t>
            </a:r>
            <a:r>
              <a:rPr sz="2400" dirty="0" smtClean="0">
                <a:latin typeface="Courier New" panose="02070309020205020404" pitchFamily="49" charset="0"/>
              </a:rPr>
              <a:t>&lt;</a:t>
            </a:r>
            <a:r>
              <a:rPr sz="2400" dirty="0">
                <a:latin typeface="Courier New" panose="02070309020205020404" pitchFamily="49" charset="0"/>
              </a:rPr>
              <a:t>owl:Thing </a:t>
            </a:r>
            <a:r>
              <a:rPr sz="2400" dirty="0" err="1">
                <a:latin typeface="Courier New" panose="02070309020205020404" pitchFamily="49" charset="0"/>
              </a:rPr>
              <a:t>rdf:about</a:t>
            </a:r>
            <a:r>
              <a:rPr sz="2400" dirty="0">
                <a:latin typeface="Courier New" panose="02070309020205020404" pitchFamily="49" charset="0"/>
              </a:rPr>
              <a:t>="#</a:t>
            </a:r>
            <a:r>
              <a:rPr lang="es-EC" sz="2400" dirty="0">
                <a:latin typeface="Courier New" panose="02070309020205020404" pitchFamily="49" charset="0"/>
              </a:rPr>
              <a:t>Manzana</a:t>
            </a:r>
            <a:r>
              <a:rPr sz="2400" dirty="0">
                <a:latin typeface="Courier New" panose="02070309020205020404" pitchFamily="49" charset="0"/>
              </a:rPr>
              <a:t>"&gt;</a:t>
            </a:r>
            <a:endParaRPr lang="es-EC" sz="2400" dirty="0">
              <a:latin typeface="Courier New" panose="02070309020205020404" pitchFamily="49" charset="0"/>
            </a:endParaRPr>
          </a:p>
          <a:p>
            <a:pPr marR="130810" algn="ctr">
              <a:lnSpc>
                <a:spcPct val="100000"/>
              </a:lnSpc>
            </a:pPr>
            <a:r>
              <a:rPr lang="es-EC" sz="2400" dirty="0">
                <a:latin typeface="Courier New" panose="02070309020205020404" pitchFamily="49" charset="0"/>
              </a:rPr>
              <a:t>           </a:t>
            </a:r>
            <a:r>
              <a:rPr sz="2400" dirty="0">
                <a:latin typeface="Courier New" panose="02070309020205020404" pitchFamily="49" charset="0"/>
              </a:rPr>
              <a:t>&lt;rdf:type rdf:resource="#Product</a:t>
            </a:r>
            <a:r>
              <a:rPr lang="es-EC" sz="2400" dirty="0">
                <a:latin typeface="Courier New" panose="02070309020205020404" pitchFamily="49" charset="0"/>
              </a:rPr>
              <a:t>o</a:t>
            </a:r>
            <a:r>
              <a:rPr sz="2400" dirty="0" smtClean="0">
                <a:latin typeface="Courier New" panose="02070309020205020404" pitchFamily="49" charset="0"/>
              </a:rPr>
              <a:t>"/&gt;</a:t>
            </a:r>
            <a:endParaRPr lang="es-EC" sz="2400" dirty="0">
              <a:latin typeface="Courier New" panose="02070309020205020404" pitchFamily="49" charset="0"/>
            </a:endParaRPr>
          </a:p>
          <a:p>
            <a:pPr marR="130810">
              <a:lnSpc>
                <a:spcPct val="100000"/>
              </a:lnSpc>
            </a:pPr>
            <a:r>
              <a:rPr lang="es-EC" sz="2400" dirty="0">
                <a:latin typeface="Courier New" panose="02070309020205020404" pitchFamily="49" charset="0"/>
              </a:rPr>
              <a:t>	</a:t>
            </a:r>
            <a:r>
              <a:rPr lang="es-EC" sz="2400" dirty="0" smtClean="0">
                <a:latin typeface="Courier New" panose="02070309020205020404" pitchFamily="49" charset="0"/>
              </a:rPr>
              <a:t>	</a:t>
            </a:r>
            <a:r>
              <a:rPr sz="2400" dirty="0" smtClean="0">
                <a:latin typeface="Courier New" panose="02070309020205020404" pitchFamily="49" charset="0"/>
              </a:rPr>
              <a:t>&lt;/</a:t>
            </a:r>
            <a:r>
              <a:rPr sz="2400" dirty="0" err="1">
                <a:latin typeface="Courier New" panose="02070309020205020404" pitchFamily="49" charset="0"/>
              </a:rPr>
              <a:t>owl:Thing</a:t>
            </a:r>
            <a:r>
              <a:rPr sz="2400" dirty="0">
                <a:latin typeface="Courier New" panose="02070309020205020404" pitchFamily="49" charset="0"/>
              </a:rPr>
              <a:t>&gt;</a:t>
            </a:r>
            <a:endParaRPr lang="es-EC" sz="2400" dirty="0">
              <a:latin typeface="Courier New" panose="02070309020205020404" pitchFamily="49" charset="0"/>
            </a:endParaRPr>
          </a:p>
          <a:p>
            <a:pPr marR="2412365" algn="ctr">
              <a:lnSpc>
                <a:spcPct val="100000"/>
              </a:lnSpc>
            </a:pPr>
            <a:endParaRPr lang="es-EC" spc="-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R="2412365" algn="ctr">
              <a:lnSpc>
                <a:spcPct val="100000"/>
              </a:lnSpc>
            </a:pP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454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06" y="514894"/>
            <a:ext cx="107036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 err="1" smtClean="0"/>
              <a:t>Identi</a:t>
            </a:r>
            <a:r>
              <a:rPr lang="es-EC" sz="2800" spc="-5" dirty="0"/>
              <a:t>dad entre individuos</a:t>
            </a:r>
            <a:endParaRPr sz="2800" spc="-5" dirty="0"/>
          </a:p>
        </p:txBody>
      </p:sp>
      <p:sp>
        <p:nvSpPr>
          <p:cNvPr id="3" name="object 3"/>
          <p:cNvSpPr/>
          <p:nvPr/>
        </p:nvSpPr>
        <p:spPr>
          <a:xfrm>
            <a:off x="393839" y="206349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839" y="2920745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839" y="3777996"/>
            <a:ext cx="9906000" cy="857250"/>
          </a:xfrm>
          <a:custGeom>
            <a:avLst/>
            <a:gdLst/>
            <a:ahLst/>
            <a:cxnLst/>
            <a:rect l="l" t="t" r="r" b="b"/>
            <a:pathLst>
              <a:path w="9906000" h="857250">
                <a:moveTo>
                  <a:pt x="0" y="0"/>
                </a:moveTo>
                <a:lnTo>
                  <a:pt x="0" y="857250"/>
                </a:lnTo>
                <a:lnTo>
                  <a:pt x="9906000" y="857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 txBox="1"/>
          <p:nvPr/>
        </p:nvSpPr>
        <p:spPr>
          <a:xfrm>
            <a:off x="852811" y="1215780"/>
            <a:ext cx="8952230" cy="5979201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Para explicitar que dos individuos son idénticos</a:t>
            </a:r>
            <a:endParaRPr sz="25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555"/>
              </a:spcBef>
            </a:pPr>
            <a:r>
              <a:rPr sz="2300" spc="-5" dirty="0">
                <a:latin typeface="Verdana"/>
                <a:cs typeface="Verdana"/>
              </a:rPr>
              <a:t>– </a:t>
            </a:r>
            <a:r>
              <a:rPr sz="2300" spc="-10" dirty="0">
                <a:latin typeface="Verdana"/>
                <a:cs typeface="Verdana"/>
              </a:rPr>
              <a:t>owl:sameIndividualAs </a:t>
            </a:r>
            <a:r>
              <a:rPr sz="2300" spc="-5" dirty="0">
                <a:latin typeface="Verdana"/>
                <a:cs typeface="Verdana"/>
              </a:rPr>
              <a:t>/</a:t>
            </a:r>
            <a:r>
              <a:rPr sz="2300" spc="55" dirty="0">
                <a:latin typeface="Verdana"/>
                <a:cs typeface="Verdana"/>
              </a:rPr>
              <a:t> </a:t>
            </a:r>
            <a:r>
              <a:rPr sz="2300" spc="-5" dirty="0">
                <a:latin typeface="Verdana"/>
                <a:cs typeface="Verdana"/>
              </a:rPr>
              <a:t>owl:sameAS</a:t>
            </a:r>
            <a:endParaRPr sz="2300" dirty="0">
              <a:latin typeface="Verdana"/>
              <a:cs typeface="Verdan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Ejemplo </a:t>
            </a:r>
            <a:r>
              <a:rPr lang="es-EC" sz="2500" spc="-5" dirty="0" err="1" smtClean="0">
                <a:latin typeface="Verdana"/>
                <a:cs typeface="Verdana"/>
              </a:rPr>
              <a:t>Ontologias</a:t>
            </a:r>
            <a:r>
              <a:rPr lang="es-EC" sz="2500" spc="-5" dirty="0" smtClean="0">
                <a:latin typeface="Verdana"/>
                <a:cs typeface="Verdana"/>
              </a:rPr>
              <a:t> Vino</a:t>
            </a:r>
            <a:r>
              <a:rPr sz="2500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121285">
              <a:lnSpc>
                <a:spcPct val="100000"/>
              </a:lnSpc>
              <a:spcBef>
                <a:spcPts val="730"/>
              </a:spcBef>
            </a:pPr>
            <a:r>
              <a:rPr sz="2000" spc="-5" dirty="0">
                <a:latin typeface="Verdana"/>
                <a:cs typeface="Verdana"/>
              </a:rPr>
              <a:t>&lt;Wine </a:t>
            </a:r>
            <a:r>
              <a:rPr sz="2000" spc="-10" dirty="0" err="1">
                <a:latin typeface="Verdana"/>
                <a:cs typeface="Verdana"/>
              </a:rPr>
              <a:t>rdf:ID</a:t>
            </a:r>
            <a:r>
              <a:rPr sz="2000" spc="-10" dirty="0" smtClean="0">
                <a:latin typeface="Verdana"/>
                <a:cs typeface="Verdana"/>
              </a:rPr>
              <a:t>="</a:t>
            </a:r>
            <a:r>
              <a:rPr lang="es-EC" sz="2000" spc="-10" dirty="0" err="1" smtClean="0">
                <a:latin typeface="Verdana"/>
                <a:cs typeface="Verdana"/>
              </a:rPr>
              <a:t>VinoEspumado</a:t>
            </a:r>
            <a:r>
              <a:rPr sz="2000" spc="-10" dirty="0" smtClean="0">
                <a:latin typeface="Verdana"/>
                <a:cs typeface="Verdana"/>
              </a:rPr>
              <a:t>"&gt;</a:t>
            </a:r>
            <a:endParaRPr sz="2000" dirty="0">
              <a:latin typeface="Verdana"/>
              <a:cs typeface="Verdana"/>
            </a:endParaRPr>
          </a:p>
          <a:p>
            <a:pPr marL="103568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&lt;owl:sameAs </a:t>
            </a:r>
            <a:r>
              <a:rPr sz="2000" spc="-10" dirty="0" err="1">
                <a:latin typeface="Verdana"/>
                <a:cs typeface="Verdana"/>
              </a:rPr>
              <a:t>rdf:resource</a:t>
            </a:r>
            <a:r>
              <a:rPr sz="2000" spc="-10" dirty="0" smtClean="0">
                <a:latin typeface="Verdana"/>
                <a:cs typeface="Verdana"/>
              </a:rPr>
              <a:t>="#</a:t>
            </a:r>
            <a:r>
              <a:rPr lang="es-EC" sz="2000" spc="-10" dirty="0" err="1" smtClean="0">
                <a:latin typeface="Verdana"/>
                <a:cs typeface="Verdana"/>
              </a:rPr>
              <a:t>VinoGasificado</a:t>
            </a:r>
            <a:r>
              <a:rPr sz="2000" spc="-10" dirty="0" smtClean="0">
                <a:latin typeface="Verdana"/>
                <a:cs typeface="Verdana"/>
              </a:rPr>
              <a:t>"</a:t>
            </a:r>
            <a:r>
              <a:rPr sz="2000" spc="-25" dirty="0" smtClean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/&gt;</a:t>
            </a:r>
            <a:endParaRPr sz="2000" dirty="0">
              <a:latin typeface="Verdana"/>
              <a:cs typeface="Verdana"/>
            </a:endParaRPr>
          </a:p>
          <a:p>
            <a:pPr marL="121285">
              <a:lnSpc>
                <a:spcPct val="100000"/>
              </a:lnSpc>
            </a:pPr>
            <a:r>
              <a:rPr sz="2000" dirty="0">
                <a:latin typeface="Verdana"/>
                <a:cs typeface="Verdana"/>
              </a:rPr>
              <a:t>&lt;/Wine&gt;</a:t>
            </a: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dirty="0" smtClean="0">
                <a:latin typeface="Verdana"/>
                <a:cs typeface="Verdana"/>
              </a:rPr>
              <a:t>Otro ejemplo</a:t>
            </a:r>
            <a:r>
              <a:rPr sz="2500" dirty="0" smtClean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578485" lvl="1">
              <a:spcBef>
                <a:spcPts val="905"/>
              </a:spcBef>
            </a:pPr>
            <a:r>
              <a:rPr sz="2000" spc="-10" dirty="0">
                <a:latin typeface="Verdana"/>
                <a:cs typeface="Verdana"/>
              </a:rPr>
              <a:t>&lt;owl:ObjectProperty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 err="1">
                <a:latin typeface="Verdana"/>
                <a:cs typeface="Verdana"/>
              </a:rPr>
              <a:t>rdf:ID</a:t>
            </a:r>
            <a:r>
              <a:rPr sz="2000" spc="-5" dirty="0" smtClean="0">
                <a:latin typeface="Verdana"/>
                <a:cs typeface="Verdana"/>
              </a:rPr>
              <a:t>="</a:t>
            </a:r>
            <a:r>
              <a:rPr lang="es-EC" sz="2000" spc="-5" dirty="0" err="1" smtClean="0">
                <a:latin typeface="Verdana"/>
                <a:cs typeface="Verdana"/>
              </a:rPr>
              <a:t>tieneFabricante</a:t>
            </a:r>
            <a:r>
              <a:rPr sz="2000" spc="-5" dirty="0" smtClean="0">
                <a:latin typeface="Verdana"/>
                <a:cs typeface="Verdana"/>
              </a:rPr>
              <a:t>"&gt;</a:t>
            </a:r>
            <a:endParaRPr sz="2000" dirty="0">
              <a:latin typeface="Verdana"/>
              <a:cs typeface="Verdana"/>
            </a:endParaRPr>
          </a:p>
          <a:p>
            <a:pPr marL="1492885" lvl="1"/>
            <a:r>
              <a:rPr sz="2000" spc="-5" dirty="0">
                <a:latin typeface="Verdana"/>
                <a:cs typeface="Verdana"/>
              </a:rPr>
              <a:t>&lt;rdf:type rdf:resource="&amp;</a:t>
            </a:r>
            <a:r>
              <a:rPr sz="2000" spc="-5" dirty="0" smtClean="0">
                <a:latin typeface="Verdana"/>
                <a:cs typeface="Verdana"/>
              </a:rPr>
              <a:t>owl</a:t>
            </a:r>
            <a:r>
              <a:rPr lang="es-EC" sz="2000" spc="-5" dirty="0" smtClean="0">
                <a:latin typeface="Verdana"/>
                <a:cs typeface="Verdana"/>
              </a:rPr>
              <a:t>:</a:t>
            </a:r>
            <a:r>
              <a:rPr sz="2000" spc="-5" dirty="0" err="1" smtClean="0">
                <a:latin typeface="Verdana"/>
                <a:cs typeface="Verdana"/>
              </a:rPr>
              <a:t>FunctionalProperty</a:t>
            </a:r>
            <a:r>
              <a:rPr sz="2000" spc="-5" dirty="0">
                <a:latin typeface="Verdana"/>
                <a:cs typeface="Verdana"/>
              </a:rPr>
              <a:t>"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/&gt;</a:t>
            </a:r>
            <a:endParaRPr sz="2000" dirty="0">
              <a:latin typeface="Verdana"/>
              <a:cs typeface="Verdana"/>
            </a:endParaRPr>
          </a:p>
          <a:p>
            <a:pPr marL="578485" lvl="1"/>
            <a:r>
              <a:rPr sz="2000" spc="-5" dirty="0">
                <a:latin typeface="Verdana"/>
                <a:cs typeface="Verdana"/>
              </a:rPr>
              <a:t>&lt;/</a:t>
            </a:r>
            <a:r>
              <a:rPr sz="2000" spc="-5" dirty="0" err="1">
                <a:latin typeface="Verdana"/>
                <a:cs typeface="Verdana"/>
              </a:rPr>
              <a:t>owl:ObjectProperty</a:t>
            </a:r>
            <a:r>
              <a:rPr sz="2000" spc="-5" dirty="0" smtClean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  <a:p>
            <a:pPr marL="578485" lvl="1"/>
            <a:r>
              <a:rPr sz="2000" spc="-5" dirty="0" smtClean="0">
                <a:latin typeface="Verdana"/>
                <a:cs typeface="Verdana"/>
              </a:rPr>
              <a:t>&lt;</a:t>
            </a:r>
            <a:r>
              <a:rPr sz="2000" spc="-5" dirty="0">
                <a:latin typeface="Verdana"/>
                <a:cs typeface="Verdana"/>
              </a:rPr>
              <a:t>owl:Thing</a:t>
            </a:r>
            <a:r>
              <a:rPr sz="2000" spc="50" dirty="0">
                <a:latin typeface="Verdana"/>
                <a:cs typeface="Verdana"/>
              </a:rPr>
              <a:t> </a:t>
            </a:r>
            <a:r>
              <a:rPr sz="2000" spc="-5" dirty="0" err="1">
                <a:latin typeface="Verdana"/>
                <a:cs typeface="Verdana"/>
              </a:rPr>
              <a:t>rdf:about</a:t>
            </a:r>
            <a:r>
              <a:rPr sz="2000" spc="-5" dirty="0" smtClean="0">
                <a:latin typeface="Verdana"/>
                <a:cs typeface="Verdana"/>
              </a:rPr>
              <a:t>="#</a:t>
            </a:r>
            <a:r>
              <a:rPr lang="es-EC" sz="2000" spc="-5" dirty="0" err="1" smtClean="0">
                <a:latin typeface="Verdana"/>
                <a:cs typeface="Verdana"/>
              </a:rPr>
              <a:t>CasilleroDelDiablo</a:t>
            </a:r>
            <a:r>
              <a:rPr sz="2000" spc="-5" dirty="0" smtClean="0">
                <a:latin typeface="Verdana"/>
                <a:cs typeface="Verdana"/>
              </a:rPr>
              <a:t>"&gt;</a:t>
            </a:r>
            <a:endParaRPr lang="es-EC" sz="2000" dirty="0">
              <a:latin typeface="Verdana"/>
              <a:cs typeface="Verdana"/>
            </a:endParaRPr>
          </a:p>
          <a:p>
            <a:pPr marL="578485" lvl="1"/>
            <a:r>
              <a:rPr sz="2000" spc="-5" dirty="0" smtClean="0">
                <a:latin typeface="Verdana"/>
                <a:cs typeface="Verdana"/>
              </a:rPr>
              <a:t>&lt;</a:t>
            </a:r>
            <a:r>
              <a:rPr lang="es-EC" sz="2000" spc="-5" dirty="0" err="1" smtClean="0">
                <a:latin typeface="Verdana"/>
                <a:cs typeface="Verdana"/>
              </a:rPr>
              <a:t>tieneFabricante</a:t>
            </a:r>
            <a:r>
              <a:rPr lang="es-EC" sz="2000" spc="-5" dirty="0" smtClean="0">
                <a:latin typeface="Verdana"/>
                <a:cs typeface="Verdana"/>
              </a:rPr>
              <a:t> </a:t>
            </a:r>
            <a:r>
              <a:rPr sz="2000" spc="-5" dirty="0" err="1" smtClean="0">
                <a:latin typeface="Verdana"/>
                <a:cs typeface="Verdana"/>
              </a:rPr>
              <a:t>rdf:resource</a:t>
            </a:r>
            <a:r>
              <a:rPr sz="2000" spc="-5" dirty="0" smtClean="0">
                <a:latin typeface="Verdana"/>
                <a:cs typeface="Verdana"/>
              </a:rPr>
              <a:t>="#</a:t>
            </a:r>
            <a:r>
              <a:rPr lang="es-EC" sz="2000" spc="-5" dirty="0" err="1" smtClean="0">
                <a:latin typeface="Verdana"/>
                <a:cs typeface="Verdana"/>
              </a:rPr>
              <a:t>ConchaYToro</a:t>
            </a:r>
            <a:r>
              <a:rPr sz="2000" spc="-5" dirty="0" smtClean="0">
                <a:latin typeface="Verdana"/>
                <a:cs typeface="Verdana"/>
              </a:rPr>
              <a:t>"</a:t>
            </a:r>
            <a:r>
              <a:rPr sz="2000" spc="-90" dirty="0" smtClean="0">
                <a:latin typeface="Verdana"/>
                <a:cs typeface="Verdana"/>
              </a:rPr>
              <a:t> </a:t>
            </a:r>
            <a:r>
              <a:rPr sz="2000" spc="-5" dirty="0" smtClean="0">
                <a:latin typeface="Verdana"/>
                <a:cs typeface="Verdana"/>
              </a:rPr>
              <a:t>/&gt;</a:t>
            </a:r>
            <a:endParaRPr lang="es-EC" sz="2000" dirty="0">
              <a:latin typeface="Verdana"/>
              <a:cs typeface="Verdana"/>
            </a:endParaRPr>
          </a:p>
          <a:p>
            <a:pPr marL="578485" lvl="1"/>
            <a:r>
              <a:rPr sz="2000" spc="-10" dirty="0" smtClean="0">
                <a:latin typeface="Verdana"/>
                <a:cs typeface="Verdana"/>
              </a:rPr>
              <a:t>&lt;</a:t>
            </a:r>
            <a:r>
              <a:rPr lang="es-EC" sz="2000" spc="-5" dirty="0" err="1" smtClean="0">
                <a:latin typeface="Verdana"/>
                <a:cs typeface="Verdana"/>
              </a:rPr>
              <a:t>tieneFabricante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dirty="0" err="1">
                <a:latin typeface="Verdana"/>
                <a:cs typeface="Verdana"/>
              </a:rPr>
              <a:t>rdf:resource</a:t>
            </a:r>
            <a:r>
              <a:rPr sz="2000" spc="-5" dirty="0" smtClean="0">
                <a:latin typeface="Verdana"/>
                <a:cs typeface="Verdana"/>
              </a:rPr>
              <a:t>="#</a:t>
            </a:r>
            <a:r>
              <a:rPr lang="es-EC" sz="2000" spc="-5" dirty="0" err="1" smtClean="0">
                <a:latin typeface="Verdana"/>
                <a:cs typeface="Verdana"/>
              </a:rPr>
              <a:t>TriventoViñedosYBodegas</a:t>
            </a:r>
            <a:r>
              <a:rPr sz="2000" dirty="0" smtClean="0">
                <a:latin typeface="Verdana"/>
                <a:cs typeface="Verdana"/>
              </a:rPr>
              <a:t>"</a:t>
            </a:r>
            <a:r>
              <a:rPr sz="2000" spc="-95" dirty="0" smtClean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/&gt;</a:t>
            </a:r>
          </a:p>
          <a:p>
            <a:pPr marL="578485" lvl="1"/>
            <a:r>
              <a:rPr sz="2000" spc="-5" dirty="0">
                <a:latin typeface="Verdana"/>
                <a:cs typeface="Verdana"/>
              </a:rPr>
              <a:t>&lt;/owl:Thing&gt;</a:t>
            </a:r>
            <a:endParaRPr sz="2000" dirty="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415"/>
              </a:spcBef>
            </a:pPr>
            <a:r>
              <a:rPr sz="2500" spc="-5" dirty="0" smtClean="0">
                <a:solidFill>
                  <a:schemeClr val="tx2"/>
                </a:solidFill>
                <a:latin typeface="Verdana"/>
                <a:cs typeface="Verdana"/>
              </a:rPr>
              <a:t>#</a:t>
            </a:r>
            <a:r>
              <a:rPr lang="es-EC" sz="2800" spc="-5" dirty="0" err="1" smtClean="0">
                <a:solidFill>
                  <a:schemeClr val="tx2"/>
                </a:solidFill>
                <a:latin typeface="Verdana"/>
                <a:cs typeface="Verdana"/>
              </a:rPr>
              <a:t>ConchaYToro</a:t>
            </a:r>
            <a:r>
              <a:rPr lang="es-EC" sz="2800" spc="-5" dirty="0" smtClean="0">
                <a:solidFill>
                  <a:schemeClr val="tx2"/>
                </a:solidFill>
                <a:latin typeface="Verdana"/>
                <a:cs typeface="Verdana"/>
              </a:rPr>
              <a:t> es lo mismo que </a:t>
            </a:r>
            <a:r>
              <a:rPr sz="2500" spc="-5" dirty="0" smtClean="0">
                <a:solidFill>
                  <a:schemeClr val="tx2"/>
                </a:solidFill>
                <a:latin typeface="Verdana"/>
                <a:cs typeface="Verdana"/>
              </a:rPr>
              <a:t>#</a:t>
            </a:r>
            <a:r>
              <a:rPr lang="es-EC" sz="2800" spc="-5" dirty="0" err="1" smtClean="0">
                <a:solidFill>
                  <a:schemeClr val="tx2"/>
                </a:solidFill>
                <a:latin typeface="Verdana"/>
                <a:cs typeface="Verdana"/>
              </a:rPr>
              <a:t>TriventoViñedosYBodegas</a:t>
            </a:r>
            <a:r>
              <a:rPr sz="2500" spc="-5" dirty="0" smtClean="0">
                <a:solidFill>
                  <a:schemeClr val="tx2"/>
                </a:solidFill>
                <a:latin typeface="Verdana"/>
                <a:cs typeface="Verdana"/>
              </a:rPr>
              <a:t>?</a:t>
            </a:r>
            <a:endParaRPr sz="25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549" y="504825"/>
            <a:ext cx="94134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 smtClean="0"/>
              <a:t>Different</a:t>
            </a:r>
            <a:r>
              <a:rPr lang="es-EC" sz="2800" spc="-5" dirty="0"/>
              <a:t>es</a:t>
            </a:r>
            <a:r>
              <a:rPr sz="2800" spc="-5" dirty="0"/>
              <a:t> </a:t>
            </a:r>
            <a:r>
              <a:rPr sz="2800" spc="-5" dirty="0" err="1"/>
              <a:t>Individu</a:t>
            </a:r>
            <a:r>
              <a:rPr lang="es-EC" sz="2800" spc="-5" dirty="0"/>
              <a:t>os</a:t>
            </a:r>
            <a:r>
              <a:rPr sz="2800" spc="-5" dirty="0"/>
              <a:t> </a:t>
            </a:r>
          </a:p>
        </p:txBody>
      </p:sp>
      <p:sp>
        <p:nvSpPr>
          <p:cNvPr id="497" name="object 497"/>
          <p:cNvSpPr txBox="1"/>
          <p:nvPr/>
        </p:nvSpPr>
        <p:spPr>
          <a:xfrm>
            <a:off x="852811" y="1265936"/>
            <a:ext cx="9044940" cy="5465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ts val="29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500" spc="-5" dirty="0" err="1">
                <a:latin typeface="Courier New"/>
                <a:cs typeface="Courier New"/>
              </a:rPr>
              <a:t>owl:differentFrom</a:t>
            </a:r>
            <a:r>
              <a:rPr sz="2500" spc="-690" dirty="0">
                <a:latin typeface="Courier New"/>
                <a:cs typeface="Courier New"/>
              </a:rPr>
              <a:t> </a:t>
            </a:r>
            <a:r>
              <a:rPr sz="2500" spc="-5" dirty="0" err="1" smtClean="0">
                <a:latin typeface="Verdana"/>
                <a:cs typeface="Verdana"/>
              </a:rPr>
              <a:t>prov</a:t>
            </a:r>
            <a:r>
              <a:rPr lang="es-EC" sz="2500" spc="-5" dirty="0" err="1" smtClean="0">
                <a:latin typeface="Verdana"/>
                <a:cs typeface="Verdana"/>
              </a:rPr>
              <a:t>ee</a:t>
            </a:r>
            <a:r>
              <a:rPr lang="es-EC" sz="2500" spc="-5" dirty="0" smtClean="0">
                <a:latin typeface="Verdana"/>
                <a:cs typeface="Verdana"/>
              </a:rPr>
              <a:t> el efecto </a:t>
            </a:r>
            <a:r>
              <a:rPr sz="2500" spc="-5" dirty="0" smtClean="0">
                <a:solidFill>
                  <a:srgbClr val="00279F"/>
                </a:solidFill>
                <a:latin typeface="Verdana"/>
                <a:cs typeface="Verdana"/>
              </a:rPr>
              <a:t>op</a:t>
            </a:r>
            <a:r>
              <a:rPr lang="es-EC" sz="2500" spc="-5" dirty="0" err="1" smtClean="0">
                <a:solidFill>
                  <a:srgbClr val="00279F"/>
                </a:solidFill>
                <a:latin typeface="Verdana"/>
                <a:cs typeface="Verdana"/>
              </a:rPr>
              <a:t>uesto</a:t>
            </a:r>
            <a:r>
              <a:rPr lang="es-EC" sz="2500" spc="-5" dirty="0" smtClean="0">
                <a:solidFill>
                  <a:srgbClr val="00279F"/>
                </a:solidFill>
                <a:latin typeface="Verdana"/>
                <a:cs typeface="Verdana"/>
              </a:rPr>
              <a:t> </a:t>
            </a:r>
            <a:r>
              <a:rPr lang="es-EC" sz="2500" spc="-5" dirty="0" smtClean="0">
                <a:latin typeface="Verdana"/>
                <a:cs typeface="Verdana"/>
              </a:rPr>
              <a:t>a</a:t>
            </a:r>
            <a:endParaRPr sz="2500" dirty="0">
              <a:latin typeface="Verdana"/>
              <a:cs typeface="Verdana"/>
            </a:endParaRPr>
          </a:p>
          <a:p>
            <a:pPr marL="354965">
              <a:lnSpc>
                <a:spcPts val="2965"/>
              </a:lnSpc>
            </a:pPr>
            <a:r>
              <a:rPr sz="2500" spc="-5" dirty="0">
                <a:latin typeface="Courier New"/>
                <a:cs typeface="Courier New"/>
              </a:rPr>
              <a:t>owl:sameAS</a:t>
            </a:r>
            <a:endParaRPr sz="2500" dirty="0">
              <a:latin typeface="Courier New"/>
              <a:cs typeface="Courier New"/>
            </a:endParaRPr>
          </a:p>
          <a:p>
            <a:pPr marL="354965" indent="-342900">
              <a:lnSpc>
                <a:spcPct val="100000"/>
              </a:lnSpc>
              <a:spcBef>
                <a:spcPts val="8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C" sz="2500" spc="-5" dirty="0" smtClean="0">
                <a:latin typeface="Verdana"/>
                <a:cs typeface="Verdana"/>
              </a:rPr>
              <a:t>Para definir un conjunto de individuos mutuamente distintos. </a:t>
            </a:r>
            <a:r>
              <a:rPr sz="1800" dirty="0" smtClean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endParaRPr lang="es-EC" sz="1800" dirty="0" smtClean="0">
              <a:solidFill>
                <a:srgbClr val="FFFFFF"/>
              </a:solidFill>
              <a:latin typeface="Verdana"/>
              <a:cs typeface="Verdana"/>
            </a:endParaRPr>
          </a:p>
          <a:p>
            <a:pPr marL="542290" lvl="1">
              <a:spcBef>
                <a:spcPts val="100"/>
              </a:spcBef>
            </a:pPr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>
                <a:latin typeface="Verdana"/>
                <a:cs typeface="Verdana"/>
              </a:rPr>
              <a:t>owl:AllDifferent</a:t>
            </a:r>
            <a:r>
              <a:rPr lang="es-EC" sz="2000" spc="-5" dirty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  <a:p>
            <a:pPr marL="1456690" lvl="1"/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>
                <a:latin typeface="Verdana"/>
                <a:cs typeface="Verdana"/>
              </a:rPr>
              <a:t>owl:distinctMembers</a:t>
            </a:r>
            <a:r>
              <a:rPr lang="es-EC" sz="2000" spc="20" dirty="0">
                <a:latin typeface="Verdana"/>
                <a:cs typeface="Verdana"/>
              </a:rPr>
              <a:t> </a:t>
            </a:r>
            <a:r>
              <a:rPr lang="es-EC" sz="2000" spc="-15" dirty="0" err="1">
                <a:latin typeface="Verdana"/>
                <a:cs typeface="Verdana"/>
              </a:rPr>
              <a:t>rdf:parseType</a:t>
            </a:r>
            <a:r>
              <a:rPr lang="es-EC" sz="2000" spc="-15" dirty="0">
                <a:latin typeface="Verdana"/>
                <a:cs typeface="Verdana"/>
              </a:rPr>
              <a:t>="</a:t>
            </a:r>
            <a:r>
              <a:rPr lang="es-EC" sz="2000" spc="-15" dirty="0" err="1">
                <a:latin typeface="Verdana"/>
                <a:cs typeface="Verdana"/>
              </a:rPr>
              <a:t>Collection</a:t>
            </a:r>
            <a:r>
              <a:rPr lang="es-EC" sz="2000" spc="-15" dirty="0">
                <a:latin typeface="Verdana"/>
                <a:cs typeface="Verdana"/>
              </a:rPr>
              <a:t>"&gt;</a:t>
            </a:r>
            <a:endParaRPr lang="es-EC" sz="2000" dirty="0">
              <a:latin typeface="Verdana"/>
              <a:cs typeface="Verdana"/>
            </a:endParaRPr>
          </a:p>
          <a:p>
            <a:pPr marL="2371089" lvl="1"/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 smtClean="0">
                <a:latin typeface="Verdana"/>
                <a:cs typeface="Verdana"/>
              </a:rPr>
              <a:t>vin:ColorVino</a:t>
            </a:r>
            <a:r>
              <a:rPr lang="es-EC" sz="2000" spc="-5" dirty="0" smtClean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rdf:about</a:t>
            </a:r>
            <a:r>
              <a:rPr lang="es-EC" sz="2000" spc="-5" dirty="0" smtClean="0">
                <a:latin typeface="Verdana"/>
                <a:cs typeface="Verdana"/>
              </a:rPr>
              <a:t>="#Rojo"</a:t>
            </a:r>
            <a:r>
              <a:rPr lang="es-EC" sz="2000" spc="-20" dirty="0" smtClean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/&gt;</a:t>
            </a:r>
            <a:endParaRPr lang="es-EC" sz="2000" dirty="0">
              <a:latin typeface="Verdana"/>
              <a:cs typeface="Verdana"/>
            </a:endParaRPr>
          </a:p>
          <a:p>
            <a:pPr marL="2371089" lvl="1"/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 smtClean="0">
                <a:latin typeface="Verdana"/>
                <a:cs typeface="Verdana"/>
              </a:rPr>
              <a:t>vin:ColorVino</a:t>
            </a:r>
            <a:r>
              <a:rPr lang="es-EC" sz="2000" spc="-5" dirty="0" smtClean="0">
                <a:latin typeface="Verdana"/>
                <a:cs typeface="Verdana"/>
              </a:rPr>
              <a:t> </a:t>
            </a:r>
            <a:r>
              <a:rPr lang="es-EC" sz="2000" dirty="0">
                <a:latin typeface="Verdana"/>
                <a:cs typeface="Verdana"/>
              </a:rPr>
              <a:t>rdf:about</a:t>
            </a:r>
            <a:r>
              <a:rPr lang="es-EC" sz="2000" dirty="0" smtClean="0">
                <a:latin typeface="Verdana"/>
                <a:cs typeface="Verdana"/>
              </a:rPr>
              <a:t>="#</a:t>
            </a:r>
            <a:r>
              <a:rPr lang="es-EC" sz="2000" dirty="0" err="1" smtClean="0">
                <a:latin typeface="Verdana"/>
                <a:cs typeface="Verdana"/>
              </a:rPr>
              <a:t>Blano</a:t>
            </a:r>
            <a:r>
              <a:rPr lang="es-EC" sz="2000" dirty="0" smtClean="0">
                <a:latin typeface="Verdana"/>
                <a:cs typeface="Verdana"/>
              </a:rPr>
              <a:t>"</a:t>
            </a:r>
            <a:r>
              <a:rPr lang="es-EC" sz="2000" spc="-15" dirty="0" smtClean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/&gt;</a:t>
            </a:r>
            <a:endParaRPr lang="es-EC" sz="2000" dirty="0">
              <a:latin typeface="Verdana"/>
              <a:cs typeface="Verdana"/>
            </a:endParaRPr>
          </a:p>
          <a:p>
            <a:pPr marL="2371089" lvl="1"/>
            <a:r>
              <a:rPr lang="es-EC" sz="2000" spc="-5" dirty="0">
                <a:latin typeface="Verdana"/>
                <a:cs typeface="Verdana"/>
              </a:rPr>
              <a:t>&lt;</a:t>
            </a:r>
            <a:r>
              <a:rPr lang="es-EC" sz="2000" spc="-5" dirty="0" err="1" smtClean="0">
                <a:latin typeface="Verdana"/>
                <a:cs typeface="Verdana"/>
              </a:rPr>
              <a:t>vin:ColorVino</a:t>
            </a:r>
            <a:r>
              <a:rPr lang="es-EC" sz="2000" spc="-5" dirty="0" smtClean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rdf:about="#</a:t>
            </a:r>
            <a:r>
              <a:rPr lang="es-EC" sz="2000" spc="-5" dirty="0" smtClean="0">
                <a:latin typeface="Verdana"/>
                <a:cs typeface="Verdana"/>
              </a:rPr>
              <a:t>Rosa"</a:t>
            </a:r>
            <a:r>
              <a:rPr lang="es-EC" sz="2000" spc="-20" dirty="0" smtClean="0">
                <a:latin typeface="Verdana"/>
                <a:cs typeface="Verdana"/>
              </a:rPr>
              <a:t> </a:t>
            </a:r>
            <a:r>
              <a:rPr lang="es-EC" sz="2000" spc="-5" dirty="0">
                <a:latin typeface="Verdana"/>
                <a:cs typeface="Verdana"/>
              </a:rPr>
              <a:t>/&gt;</a:t>
            </a:r>
            <a:endParaRPr lang="es-EC" sz="2000" dirty="0">
              <a:latin typeface="Verdana"/>
              <a:cs typeface="Verdana"/>
            </a:endParaRPr>
          </a:p>
          <a:p>
            <a:pPr marL="1456690" lvl="1"/>
            <a:r>
              <a:rPr lang="es-EC" sz="2000" spc="-5" dirty="0">
                <a:latin typeface="Verdana"/>
                <a:cs typeface="Verdana"/>
              </a:rPr>
              <a:t>&lt;/</a:t>
            </a:r>
            <a:r>
              <a:rPr lang="es-EC" sz="2000" spc="-5" dirty="0" err="1">
                <a:latin typeface="Verdana"/>
                <a:cs typeface="Verdana"/>
              </a:rPr>
              <a:t>owl:distinctMembers</a:t>
            </a:r>
            <a:r>
              <a:rPr lang="es-EC" sz="2000" spc="-5" dirty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  <a:p>
            <a:pPr marL="542290" lvl="1"/>
            <a:r>
              <a:rPr lang="es-EC" sz="2000" spc="-5" dirty="0">
                <a:latin typeface="Verdana"/>
                <a:cs typeface="Verdana"/>
              </a:rPr>
              <a:t>&lt;/</a:t>
            </a:r>
            <a:r>
              <a:rPr lang="es-EC" sz="2000" spc="-5" dirty="0" err="1">
                <a:latin typeface="Verdana"/>
                <a:cs typeface="Verdana"/>
              </a:rPr>
              <a:t>owl:AllDifferent</a:t>
            </a:r>
            <a:r>
              <a:rPr lang="es-EC" sz="2000" spc="-5" dirty="0">
                <a:latin typeface="Verdana"/>
                <a:cs typeface="Verdana"/>
              </a:rPr>
              <a:t>&gt;</a:t>
            </a:r>
            <a:endParaRPr lang="es-EC" sz="2000" dirty="0">
              <a:latin typeface="Verdana"/>
              <a:cs typeface="Verdana"/>
            </a:endParaRPr>
          </a:p>
          <a:p>
            <a:pPr marL="1257300" lvl="2" indent="-342900"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sz="2000" spc="-5" dirty="0" smtClean="0">
              <a:latin typeface="Verdana"/>
              <a:cs typeface="Verdana"/>
            </a:endParaRPr>
          </a:p>
          <a:p>
            <a:pPr marL="1257300" lvl="2" indent="-342900"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US" sz="2000" spc="-5" dirty="0" err="1" smtClean="0">
                <a:latin typeface="Verdana"/>
                <a:cs typeface="Verdana"/>
              </a:rPr>
              <a:t>Rojo</a:t>
            </a:r>
            <a:r>
              <a:rPr lang="en-US" sz="2000" spc="-5" dirty="0" smtClean="0">
                <a:latin typeface="Verdana"/>
                <a:cs typeface="Verdana"/>
              </a:rPr>
              <a:t>, Blanco, Rosa son </a:t>
            </a:r>
            <a:r>
              <a:rPr lang="en-US" sz="2000" spc="-5" dirty="0" err="1" smtClean="0">
                <a:latin typeface="Verdana"/>
                <a:cs typeface="Verdana"/>
              </a:rPr>
              <a:t>colores</a:t>
            </a:r>
            <a:r>
              <a:rPr lang="en-US" sz="2000" spc="-5" dirty="0" smtClean="0">
                <a:latin typeface="Verdana"/>
                <a:cs typeface="Verdana"/>
              </a:rPr>
              <a:t> de vinos </a:t>
            </a:r>
            <a:r>
              <a:rPr lang="en-US" sz="2000" spc="-5" dirty="0" err="1" smtClean="0">
                <a:latin typeface="Verdana"/>
                <a:cs typeface="Verdana"/>
              </a:rPr>
              <a:t>distintos</a:t>
            </a:r>
            <a:r>
              <a:rPr lang="en-US" sz="2000" spc="-5" dirty="0" smtClean="0">
                <a:latin typeface="Verdana"/>
                <a:cs typeface="Verdana"/>
              </a:rPr>
              <a:t> entre </a:t>
            </a:r>
            <a:r>
              <a:rPr lang="en-US" sz="2000" spc="-5" dirty="0" err="1" smtClean="0">
                <a:latin typeface="Verdana"/>
                <a:cs typeface="Verdana"/>
              </a:rPr>
              <a:t>sí</a:t>
            </a:r>
            <a:endParaRPr sz="1850" dirty="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800" spc="-5" dirty="0" smtClean="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endParaRPr lang="es-EC" sz="1800" spc="-5" dirty="0" smtClean="0">
              <a:solidFill>
                <a:srgbClr val="FFFFFF"/>
              </a:solidFill>
              <a:latin typeface="Verdana"/>
              <a:cs typeface="Verdana"/>
            </a:endParaRPr>
          </a:p>
          <a:p>
            <a:pPr marL="121285"/>
            <a:r>
              <a:rPr lang="en-US" sz="2400" b="1" spc="-5" dirty="0" smtClean="0">
                <a:latin typeface="Verdana"/>
                <a:cs typeface="Verdana"/>
              </a:rPr>
              <a:t>Nota</a:t>
            </a:r>
            <a:r>
              <a:rPr lang="en-US" sz="2400" spc="-5" dirty="0" smtClean="0">
                <a:latin typeface="Verdana"/>
                <a:cs typeface="Verdana"/>
              </a:rPr>
              <a:t>: </a:t>
            </a:r>
            <a:r>
              <a:rPr lang="en-US" sz="2400" spc="-5" dirty="0" err="1" smtClean="0">
                <a:latin typeface="Courier New"/>
                <a:cs typeface="Courier New"/>
              </a:rPr>
              <a:t>owl:distinctMembers</a:t>
            </a:r>
            <a:r>
              <a:rPr lang="en-US" sz="2400" spc="-645" dirty="0" smtClean="0">
                <a:latin typeface="Courier New"/>
                <a:cs typeface="Courier New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puede</a:t>
            </a:r>
            <a:r>
              <a:rPr lang="en-US" sz="2400" spc="-5" dirty="0" smtClean="0">
                <a:latin typeface="Verdana"/>
                <a:cs typeface="Verdana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ser</a:t>
            </a:r>
            <a:r>
              <a:rPr lang="en-US" sz="2400" spc="-5" dirty="0" smtClean="0">
                <a:latin typeface="Verdana"/>
                <a:cs typeface="Verdana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usado</a:t>
            </a:r>
            <a:r>
              <a:rPr lang="en-US" sz="2400" spc="-5" dirty="0" smtClean="0">
                <a:latin typeface="Verdana"/>
                <a:cs typeface="Verdana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solamente</a:t>
            </a:r>
            <a:r>
              <a:rPr lang="en-US" sz="2400" spc="-5" dirty="0" smtClean="0">
                <a:latin typeface="Verdana"/>
                <a:cs typeface="Verdana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en</a:t>
            </a:r>
            <a:r>
              <a:rPr lang="en-US" sz="2400" spc="-5" dirty="0" smtClean="0">
                <a:latin typeface="Verdana"/>
                <a:cs typeface="Verdana"/>
              </a:rPr>
              <a:t> </a:t>
            </a:r>
            <a:r>
              <a:rPr lang="en-US" sz="2400" spc="-5" dirty="0" err="1" smtClean="0">
                <a:latin typeface="Verdana"/>
                <a:cs typeface="Verdana"/>
              </a:rPr>
              <a:t>combinación</a:t>
            </a:r>
            <a:r>
              <a:rPr lang="en-US" sz="2400" spc="-5" dirty="0" smtClean="0">
                <a:latin typeface="Verdana"/>
                <a:cs typeface="Verdana"/>
              </a:rPr>
              <a:t> con </a:t>
            </a:r>
            <a:r>
              <a:rPr lang="en-US" sz="2400" spc="-5" dirty="0" err="1" smtClean="0">
                <a:latin typeface="Courier New"/>
                <a:cs typeface="Courier New"/>
              </a:rPr>
              <a:t>owl:AllDifferent</a:t>
            </a:r>
            <a:endParaRPr lang="en-US" sz="2400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4700" y="4772025"/>
            <a:ext cx="89916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C" dirty="0" smtClean="0"/>
              <a:t>Inicio Ejercicio 4 </a:t>
            </a:r>
            <a:r>
              <a:rPr lang="es-EC" dirty="0"/>
              <a:t>– OWL</a:t>
            </a:r>
            <a:br>
              <a:rPr lang="es-EC" dirty="0"/>
            </a:br>
            <a:r>
              <a:rPr lang="es-EC" dirty="0" smtClean="0"/>
              <a:t>Inferencia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6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4680</TotalTime>
  <Words>4254</Words>
  <Application>Microsoft Office PowerPoint</Application>
  <PresentationFormat>Personalizado</PresentationFormat>
  <Paragraphs>854</Paragraphs>
  <Slides>107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107</vt:i4>
      </vt:variant>
    </vt:vector>
  </HeadingPairs>
  <TitlesOfParts>
    <vt:vector size="122" baseType="lpstr">
      <vt:lpstr>Malgun Gothic Semilight</vt:lpstr>
      <vt:lpstr>Arial</vt:lpstr>
      <vt:lpstr>Arial-BoldMT</vt:lpstr>
      <vt:lpstr>Calibri</vt:lpstr>
      <vt:lpstr>Cambria Math</vt:lpstr>
      <vt:lpstr>Comic Sans MS</vt:lpstr>
      <vt:lpstr>Courier New</vt:lpstr>
      <vt:lpstr>Lucida Sans Unicode</vt:lpstr>
      <vt:lpstr>Sitka Text</vt:lpstr>
      <vt:lpstr>Symbol</vt:lpstr>
      <vt:lpstr>Tahoma</vt:lpstr>
      <vt:lpstr>Times New Roman</vt:lpstr>
      <vt:lpstr>Verdana</vt:lpstr>
      <vt:lpstr>Wingdings</vt:lpstr>
      <vt:lpstr>Office Theme</vt:lpstr>
      <vt:lpstr>OWL Web Ontology Language</vt:lpstr>
      <vt:lpstr>Contenido</vt:lpstr>
      <vt:lpstr>RDF/RDFS</vt:lpstr>
      <vt:lpstr>Limitaciones de RDFS</vt:lpstr>
      <vt:lpstr>Limitaciones de RDFS</vt:lpstr>
      <vt:lpstr>OWL2: Introducción</vt:lpstr>
      <vt:lpstr>Ontology Web Language -- OWL</vt:lpstr>
      <vt:lpstr>Conceptos Básicos de OWL</vt:lpstr>
      <vt:lpstr>… Suposición Mundo Abierto</vt:lpstr>
      <vt:lpstr>… Suposición Mundo Abierto</vt:lpstr>
      <vt:lpstr>… Suposición Mundo Abierto </vt:lpstr>
      <vt:lpstr>… Suposición Nombre Único </vt:lpstr>
      <vt:lpstr>Suposición Nombre Único (UNA)</vt:lpstr>
      <vt:lpstr>Sintaxis – DL, OWL, Manchester</vt:lpstr>
      <vt:lpstr>Taller 11 – Práctica OWL Ontología básica en Protege</vt:lpstr>
      <vt:lpstr>Elementos Básicos de Ontologías OWL</vt:lpstr>
      <vt:lpstr>Resumen de construcciones OWL</vt:lpstr>
      <vt:lpstr>Clases: Declaración</vt:lpstr>
      <vt:lpstr>Clases: Inclusión</vt:lpstr>
      <vt:lpstr>Clases: Inclusión</vt:lpstr>
      <vt:lpstr>Clases: Disjuntas</vt:lpstr>
      <vt:lpstr>Clases: Disjuntas</vt:lpstr>
      <vt:lpstr>Clases: Disjuntas</vt:lpstr>
      <vt:lpstr>Clases: Definición</vt:lpstr>
      <vt:lpstr>Clases Complejas en OWL</vt:lpstr>
      <vt:lpstr>Clases Complejas</vt:lpstr>
      <vt:lpstr>Clases Complejas: Intersección de Clases</vt:lpstr>
      <vt:lpstr>Clases Complejas: Intersección de Clases</vt:lpstr>
      <vt:lpstr>Clases Complejas: Unión de Clases</vt:lpstr>
      <vt:lpstr>Clases Complejas: Unión de Clases</vt:lpstr>
      <vt:lpstr>Clases Complejas: Complemento</vt:lpstr>
      <vt:lpstr>Clases Complejas: Clases Enumeradas</vt:lpstr>
      <vt:lpstr>Clases Complejas: Clases Enumeradas</vt:lpstr>
      <vt:lpstr>Clases Complejas: Clases Disjuntas</vt:lpstr>
      <vt:lpstr>Clases Complejas: Clases Disjuntas</vt:lpstr>
      <vt:lpstr>Inicio Ejercicio 1 –OWL Agregando Clases</vt:lpstr>
      <vt:lpstr>Ontología sobre Juegos de Video</vt:lpstr>
      <vt:lpstr>Asegúrese de tener abierta la pestaña "Classes“ Window → Tabs → Classes</vt:lpstr>
      <vt:lpstr>Presentación de PowerPoint</vt:lpstr>
      <vt:lpstr>Presentación de PowerPoint</vt:lpstr>
      <vt:lpstr>Presentación de PowerPoint</vt:lpstr>
      <vt:lpstr>Presentación de PowerPoint</vt:lpstr>
      <vt:lpstr>Agregando Jerarquía de Clases</vt:lpstr>
      <vt:lpstr>Presentación de PowerPoint</vt:lpstr>
      <vt:lpstr>Agregando Jerarquía de Clases</vt:lpstr>
      <vt:lpstr>Agregando Jerarquía de Clases</vt:lpstr>
      <vt:lpstr>Agregando Jerarquía de Clases</vt:lpstr>
      <vt:lpstr>Fin Ejercicio 1 –OWL Agregando Clases</vt:lpstr>
      <vt:lpstr>Propiedades</vt:lpstr>
      <vt:lpstr>Propiedades</vt:lpstr>
      <vt:lpstr>Jerarquía de Propiedades: Subpropiedades</vt:lpstr>
      <vt:lpstr>Inicio Ejercicio 2 – OWL Creación de Propiedades</vt:lpstr>
      <vt:lpstr>Ontología sobre Juegos de Video</vt:lpstr>
      <vt:lpstr>Ahora qué?</vt:lpstr>
      <vt:lpstr>Presentación de PowerPoint</vt:lpstr>
      <vt:lpstr>Presentación de PowerPoint</vt:lpstr>
      <vt:lpstr>Presentación de PowerPoint</vt:lpstr>
      <vt:lpstr>Fin Ejercicio 2 – OWL Creación de Propiedades</vt:lpstr>
      <vt:lpstr>Características Propiedades Objeto (1/5)</vt:lpstr>
      <vt:lpstr>Características Propiedades Objeto (2/5)</vt:lpstr>
      <vt:lpstr>Características Propiedades Objeto (3/5)</vt:lpstr>
      <vt:lpstr>Características Propiedades Objeto (4/5)</vt:lpstr>
      <vt:lpstr>Características Propiedades Objeto (5/5)</vt:lpstr>
      <vt:lpstr>Características Propiedades Objeto (5/5)</vt:lpstr>
      <vt:lpstr>Clases Primitivas y Definidas en OWL</vt:lpstr>
      <vt:lpstr>Clases Primitivas y Definidas en OWL</vt:lpstr>
      <vt:lpstr>Ejemplo: clases primitivas y definidas</vt:lpstr>
      <vt:lpstr>Ejemplo: clases primitivas y definidas</vt:lpstr>
      <vt:lpstr>Restricciones de Propiedad: Sintaxis</vt:lpstr>
      <vt:lpstr>Restricciones de Propiedad</vt:lpstr>
      <vt:lpstr>Restricciones Propiedad: allValuesFrom</vt:lpstr>
      <vt:lpstr>Restricciones de Propiedad: someValuesFrom</vt:lpstr>
      <vt:lpstr>Restricciones de Propiedad: hasValue</vt:lpstr>
      <vt:lpstr>Restricciones de Propiedad:  cardinalidad</vt:lpstr>
      <vt:lpstr>Restriciones de Propiedad: Resumen</vt:lpstr>
      <vt:lpstr>Inicio Ejercicio 3 – OWL Creación de Clases Primitivas, Definidas y Restricciones de Propiedades</vt:lpstr>
      <vt:lpstr>Ontología sobre Juegos de Video</vt:lpstr>
      <vt:lpstr>Agregando Clases Primitivas y Definidas</vt:lpstr>
      <vt:lpstr>Clases Primitivas – Ejemplo</vt:lpstr>
      <vt:lpstr>Presentación de PowerPoint</vt:lpstr>
      <vt:lpstr>Presentación de PowerPoint</vt:lpstr>
      <vt:lpstr>Presentación de PowerPoint</vt:lpstr>
      <vt:lpstr>Presentación de PowerPoint</vt:lpstr>
      <vt:lpstr>Mejorando la definición de la Clase “DificultadJuego”</vt:lpstr>
      <vt:lpstr>Presentación de PowerPoint</vt:lpstr>
      <vt:lpstr>Presentación de PowerPoint</vt:lpstr>
      <vt:lpstr>Presentación de PowerPoint</vt:lpstr>
      <vt:lpstr>Presentación de PowerPoint</vt:lpstr>
      <vt:lpstr>Mejorando la definición de la Clase “JuegoMultiJugador”</vt:lpstr>
      <vt:lpstr>Presentación de PowerPoint</vt:lpstr>
      <vt:lpstr>Presentación de PowerPoint</vt:lpstr>
      <vt:lpstr>Presentación de PowerPoint</vt:lpstr>
      <vt:lpstr>Agregar más definiciones</vt:lpstr>
      <vt:lpstr>Fin Ejercicio 3 – OWL Creación de Clases Primitivas, Definidas y Restricciones de Propiedades</vt:lpstr>
      <vt:lpstr>Individuos</vt:lpstr>
      <vt:lpstr>Individuos</vt:lpstr>
      <vt:lpstr>Identidad entre individuos</vt:lpstr>
      <vt:lpstr>Differentes Individuos </vt:lpstr>
      <vt:lpstr>Inicio Ejercicio 4 – OWL Inferencia</vt:lpstr>
      <vt:lpstr>Ontología sobre Juegos de Video</vt:lpstr>
      <vt:lpstr>Razonador</vt:lpstr>
      <vt:lpstr>Presentación de PowerPoint</vt:lpstr>
      <vt:lpstr>Presentación de PowerPoint</vt:lpstr>
      <vt:lpstr>Presentación de PowerPoint</vt:lpstr>
      <vt:lpstr>Fin Ejercicio 4 – OWL Inferencia</vt:lpstr>
      <vt:lpstr>OWL 2 RESUMEN</vt:lpstr>
      <vt:lpstr>Taller 12 – Práctica OWL Creación ontología en Protege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- 3-Course_KM_OWL.ppt [Mode de compatibilité]</dc:title>
  <dc:creator>gaaloulw</dc:creator>
  <cp:lastModifiedBy>Usuario-03</cp:lastModifiedBy>
  <cp:revision>111</cp:revision>
  <dcterms:created xsi:type="dcterms:W3CDTF">2019-03-16T21:56:32Z</dcterms:created>
  <dcterms:modified xsi:type="dcterms:W3CDTF">2021-01-11T15:37:36Z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2014-02-06T00:00:00Z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2019-03-16T00:00:00Z</vt:filetime>
  </property>
</Properties>
</file>